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8" r:id="rId2"/>
    <p:sldMasterId id="2147483699" r:id="rId3"/>
  </p:sldMasterIdLst>
  <p:notesMasterIdLst>
    <p:notesMasterId r:id="rId125"/>
  </p:notesMasterIdLst>
  <p:sldIdLst>
    <p:sldId id="256" r:id="rId4"/>
    <p:sldId id="304" r:id="rId5"/>
    <p:sldId id="30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59" r:id="rId61"/>
    <p:sldId id="360" r:id="rId62"/>
    <p:sldId id="361" r:id="rId63"/>
    <p:sldId id="363" r:id="rId64"/>
    <p:sldId id="362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25" r:id="rId75"/>
    <p:sldId id="426" r:id="rId76"/>
    <p:sldId id="427" r:id="rId77"/>
    <p:sldId id="428" r:id="rId78"/>
    <p:sldId id="429" r:id="rId79"/>
    <p:sldId id="430" r:id="rId80"/>
    <p:sldId id="431" r:id="rId81"/>
    <p:sldId id="432" r:id="rId82"/>
    <p:sldId id="433" r:id="rId83"/>
    <p:sldId id="434" r:id="rId84"/>
    <p:sldId id="435" r:id="rId85"/>
    <p:sldId id="436" r:id="rId86"/>
    <p:sldId id="365" r:id="rId87"/>
    <p:sldId id="366" r:id="rId88"/>
    <p:sldId id="367" r:id="rId89"/>
    <p:sldId id="368" r:id="rId90"/>
    <p:sldId id="369" r:id="rId91"/>
    <p:sldId id="370" r:id="rId92"/>
    <p:sldId id="371" r:id="rId93"/>
    <p:sldId id="372" r:id="rId94"/>
    <p:sldId id="373" r:id="rId95"/>
    <p:sldId id="374" r:id="rId96"/>
    <p:sldId id="375" r:id="rId97"/>
    <p:sldId id="376" r:id="rId98"/>
    <p:sldId id="377" r:id="rId99"/>
    <p:sldId id="378" r:id="rId100"/>
    <p:sldId id="379" r:id="rId101"/>
    <p:sldId id="380" r:id="rId102"/>
    <p:sldId id="381" r:id="rId103"/>
    <p:sldId id="382" r:id="rId104"/>
    <p:sldId id="383" r:id="rId105"/>
    <p:sldId id="384" r:id="rId106"/>
    <p:sldId id="385" r:id="rId107"/>
    <p:sldId id="386" r:id="rId108"/>
    <p:sldId id="387" r:id="rId109"/>
    <p:sldId id="388" r:id="rId110"/>
    <p:sldId id="390" r:id="rId111"/>
    <p:sldId id="391" r:id="rId112"/>
    <p:sldId id="392" r:id="rId113"/>
    <p:sldId id="393" r:id="rId114"/>
    <p:sldId id="394" r:id="rId115"/>
    <p:sldId id="395" r:id="rId116"/>
    <p:sldId id="396" r:id="rId117"/>
    <p:sldId id="397" r:id="rId118"/>
    <p:sldId id="398" r:id="rId119"/>
    <p:sldId id="399" r:id="rId120"/>
    <p:sldId id="400" r:id="rId121"/>
    <p:sldId id="401" r:id="rId122"/>
    <p:sldId id="402" r:id="rId123"/>
    <p:sldId id="403" r:id="rId124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26"/>
      <p:bold r:id="rId127"/>
      <p:italic r:id="rId128"/>
      <p:boldItalic r:id="rId129"/>
    </p:embeddedFont>
    <p:embeddedFont>
      <p:font typeface="MS PGothic" panose="020B0600070205080204" pitchFamily="34" charset="-128"/>
      <p:regular r:id="rId130"/>
    </p:embeddedFont>
    <p:embeddedFont>
      <p:font typeface="Lucida Console" panose="020B0609040504020204" pitchFamily="49" charset="0"/>
      <p:regular r:id="rId131"/>
    </p:embeddedFont>
    <p:embeddedFont>
      <p:font typeface="Roboto" panose="020B0604020202020204" charset="0"/>
      <p:regular r:id="rId132"/>
      <p:bold r:id="rId133"/>
      <p:italic r:id="rId134"/>
      <p:boldItalic r:id="rId135"/>
    </p:embeddedFont>
    <p:embeddedFont>
      <p:font typeface="Verdana" panose="020B0604030504040204" pitchFamily="34" charset="0"/>
      <p:regular r:id="rId136"/>
      <p:bold r:id="rId137"/>
      <p:italic r:id="rId138"/>
      <p:boldItalic r:id="rId139"/>
    </p:embeddedFont>
    <p:embeddedFont>
      <p:font typeface="SimSun" panose="02010600030101010101" pitchFamily="2" charset="-122"/>
      <p:regular r:id="rId1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6600"/>
    <a:srgbClr val="00CC00"/>
    <a:srgbClr val="00CC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font" Target="fonts/font8.fntdata"/><Relationship Id="rId138" Type="http://schemas.openxmlformats.org/officeDocument/2006/relationships/font" Target="fonts/font13.fntdata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font" Target="fonts/font3.fntdata"/><Relationship Id="rId144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font" Target="fonts/font9.fntdata"/><Relationship Id="rId139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font" Target="fonts/font4.fntdata"/><Relationship Id="rId137" Type="http://schemas.openxmlformats.org/officeDocument/2006/relationships/font" Target="fonts/font1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font" Target="fonts/font7.fntdata"/><Relationship Id="rId14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font" Target="fonts/font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font" Target="fonts/font5.fntdata"/><Relationship Id="rId135" Type="http://schemas.openxmlformats.org/officeDocument/2006/relationships/font" Target="fonts/font10.fntdata"/><Relationship Id="rId14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notesMaster" Target="notesMasters/notesMaster1.xml"/><Relationship Id="rId141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font" Target="fonts/font6.fntdata"/><Relationship Id="rId136" Type="http://schemas.openxmlformats.org/officeDocument/2006/relationships/font" Target="fonts/font11.fntdata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1151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39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6279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41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6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7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29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26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200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11846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89513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1729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18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216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411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186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070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527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09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592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234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713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309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62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7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164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7561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071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651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400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2128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1543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6104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991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82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233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239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083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2167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4540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5057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663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6120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8468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0368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22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8360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4316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2285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7997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798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7923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0776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2772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486468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917035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52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1605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5142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723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0733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8678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6012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3866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0261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6064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6590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56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0815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96217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38195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5844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3711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36835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5685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5088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2535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74992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06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0416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38962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7694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15928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78551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29480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95627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94395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58561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90138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55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87157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98634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37791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1877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73487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62622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67077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59496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63425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90463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93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/4.0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/4.0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4CAF50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AFAFA"/>
              </a:buClr>
              <a:buSzPct val="100000"/>
              <a:defRPr sz="3600">
                <a:solidFill>
                  <a:srgbClr val="FAFAFA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2" name="Shape 62"/>
          <p:cNvSpPr txBox="1">
            <a:spLocks noGrp="1"/>
          </p:cNvSpPr>
          <p:nvPr>
            <p:ph type="sldNum" idx="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65500" y="1928010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AFAFA"/>
              </a:buClr>
              <a:buSzPct val="100000"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265500" y="3497910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ct val="1000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3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2381675" y="4761375"/>
            <a:ext cx="2158500" cy="2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Creative Commons Attribution-NonCommercial 4.0 International License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4575" y="4777362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421125" y="4759225"/>
            <a:ext cx="1150800" cy="3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4CAF5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311708" y="1006792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AFAFA"/>
              </a:buClr>
              <a:buSzPct val="100000"/>
              <a:defRPr sz="5200" b="1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311700" y="3096342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ct val="100000"/>
              <a:buNone/>
              <a:defRPr sz="28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4CAF5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AFAFA"/>
              </a:buClr>
              <a:buSzPct val="100000"/>
              <a:defRPr sz="36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-11200" y="-37824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AFAFA"/>
              </a:buClr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1000"/>
              </a:spcBef>
              <a:buAutoNum type="arabicPeriod"/>
              <a:defRPr/>
            </a:lvl1pPr>
            <a:lvl2pPr lvl="1" rtl="0">
              <a:lnSpc>
                <a:spcPct val="115000"/>
              </a:lnSpc>
              <a:spcBef>
                <a:spcPts val="1000"/>
              </a:spcBef>
              <a:buSzPct val="100000"/>
              <a:buAutoNum type="alphaLcPeriod"/>
              <a:defRPr sz="2000"/>
            </a:lvl2pPr>
            <a:lvl3pPr lvl="2" rtl="0">
              <a:spcBef>
                <a:spcPts val="0"/>
              </a:spcBef>
              <a:buAutoNum type="romanLcPeriod"/>
              <a:defRPr/>
            </a:lvl3pPr>
            <a:lvl4pPr lvl="3" rtl="0">
              <a:spcBef>
                <a:spcPts val="0"/>
              </a:spcBef>
              <a:buAutoNum type="arabicPeriod"/>
              <a:defRPr/>
            </a:lvl4pPr>
            <a:lvl5pPr lvl="4" rtl="0">
              <a:spcBef>
                <a:spcPts val="0"/>
              </a:spcBef>
              <a:buAutoNum type="alphaLcPeriod"/>
              <a:defRPr/>
            </a:lvl5pPr>
            <a:lvl6pPr lvl="5" rtl="0">
              <a:spcBef>
                <a:spcPts val="0"/>
              </a:spcBef>
              <a:buAutoNum type="romanLcPeriod"/>
              <a:defRPr/>
            </a:lvl6pPr>
            <a:lvl7pPr lvl="6" rtl="0">
              <a:spcBef>
                <a:spcPts val="0"/>
              </a:spcBef>
              <a:buAutoNum type="arabicPeriod"/>
              <a:defRPr/>
            </a:lvl7pPr>
            <a:lvl8pPr lvl="7" rtl="0">
              <a:spcBef>
                <a:spcPts val="0"/>
              </a:spcBef>
              <a:buAutoNum type="alphaLcPeriod"/>
              <a:defRPr/>
            </a:lvl8pPr>
            <a:lvl9pPr lvl="8" rtl="0">
              <a:spcBef>
                <a:spcPts val="0"/>
              </a:spcBef>
              <a:buAutoNum type="romanLcPeriod"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90294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4832400" y="1190294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63" name="Shape 163"/>
          <p:cNvSpPr/>
          <p:nvPr/>
        </p:nvSpPr>
        <p:spPr>
          <a:xfrm>
            <a:off x="-11200" y="-37824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AFAFA"/>
              </a:buClr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67" name="Shape 167"/>
          <p:cNvSpPr/>
          <p:nvPr/>
        </p:nvSpPr>
        <p:spPr>
          <a:xfrm>
            <a:off x="-11200" y="-37824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AFAFA"/>
              </a:buClr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11200" y="-37824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AFAFA"/>
              </a:buClr>
              <a:defRPr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1000"/>
              </a:spcBef>
              <a:buAutoNum type="arabicPeriod"/>
              <a:defRPr/>
            </a:lvl1pPr>
            <a:lvl2pPr lvl="1">
              <a:lnSpc>
                <a:spcPct val="115000"/>
              </a:lnSpc>
              <a:spcBef>
                <a:spcPts val="1000"/>
              </a:spcBef>
              <a:buSzPct val="100000"/>
              <a:buAutoNum type="alphaLcPeriod"/>
              <a:defRPr sz="2000"/>
            </a:lvl2pPr>
            <a:lvl3pPr lvl="2">
              <a:spcBef>
                <a:spcPts val="0"/>
              </a:spcBef>
              <a:buAutoNum type="romanLcPeriod"/>
              <a:defRPr/>
            </a:lvl3pPr>
            <a:lvl4pPr lvl="3">
              <a:spcBef>
                <a:spcPts val="0"/>
              </a:spcBef>
              <a:buAutoNum type="arabicPeriod"/>
              <a:defRPr/>
            </a:lvl4pPr>
            <a:lvl5pPr lvl="4">
              <a:spcBef>
                <a:spcPts val="0"/>
              </a:spcBef>
              <a:buAutoNum type="alphaLcPeriod"/>
              <a:defRPr/>
            </a:lvl5pPr>
            <a:lvl6pPr lvl="5">
              <a:spcBef>
                <a:spcPts val="0"/>
              </a:spcBef>
              <a:buAutoNum type="romanLcPeriod"/>
              <a:defRPr/>
            </a:lvl6pPr>
            <a:lvl7pPr lvl="6">
              <a:spcBef>
                <a:spcPts val="0"/>
              </a:spcBef>
              <a:buAutoNum type="arabicPeriod"/>
              <a:defRPr/>
            </a:lvl7pPr>
            <a:lvl8pPr lvl="7">
              <a:spcBef>
                <a:spcPts val="0"/>
              </a:spcBef>
              <a:buAutoNum type="alphaLcPeriod"/>
              <a:defRPr/>
            </a:lvl8pPr>
            <a:lvl9pPr lvl="8">
              <a:spcBef>
                <a:spcPts val="0"/>
              </a:spcBef>
              <a:buAutoNum type="romanLcPeriod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3918597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65500" y="1928010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AFAFA"/>
              </a:buClr>
              <a:buSzPct val="100000"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265500" y="3497910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ct val="1000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3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196" name="Shape 196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sldNum" idx="4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2381687" y="4761375"/>
            <a:ext cx="5296800" cy="2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4CAF50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ctrTitle"/>
          </p:nvPr>
        </p:nvSpPr>
        <p:spPr>
          <a:xfrm>
            <a:off x="311708" y="1006792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AFAFA"/>
              </a:buClr>
              <a:buSzPct val="100000"/>
              <a:defRPr sz="5200" b="1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ubTitle" idx="1"/>
          </p:nvPr>
        </p:nvSpPr>
        <p:spPr>
          <a:xfrm>
            <a:off x="311700" y="3096342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ct val="100000"/>
              <a:buNone/>
              <a:defRPr sz="28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4CAF50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AFAFA"/>
              </a:buClr>
              <a:buSzPct val="100000"/>
              <a:defRPr sz="36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FFFFF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-11200" y="-37824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AFAFA"/>
              </a:buClr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1000"/>
              </a:spcBef>
              <a:buAutoNum type="arabicPeriod"/>
              <a:defRPr/>
            </a:lvl1pPr>
            <a:lvl2pPr lvl="1" rtl="0">
              <a:lnSpc>
                <a:spcPct val="115000"/>
              </a:lnSpc>
              <a:spcBef>
                <a:spcPts val="1000"/>
              </a:spcBef>
              <a:buSzPct val="100000"/>
              <a:buAutoNum type="alphaLcPeriod"/>
              <a:defRPr sz="2000"/>
            </a:lvl2pPr>
            <a:lvl3pPr lvl="2" rtl="0">
              <a:spcBef>
                <a:spcPts val="0"/>
              </a:spcBef>
              <a:buAutoNum type="romanLcPeriod"/>
              <a:defRPr/>
            </a:lvl3pPr>
            <a:lvl4pPr lvl="3" rtl="0">
              <a:spcBef>
                <a:spcPts val="0"/>
              </a:spcBef>
              <a:buAutoNum type="arabicPeriod"/>
              <a:defRPr/>
            </a:lvl4pPr>
            <a:lvl5pPr lvl="4" rtl="0">
              <a:spcBef>
                <a:spcPts val="0"/>
              </a:spcBef>
              <a:buAutoNum type="alphaLcPeriod"/>
              <a:defRPr/>
            </a:lvl5pPr>
            <a:lvl6pPr lvl="5" rtl="0">
              <a:spcBef>
                <a:spcPts val="0"/>
              </a:spcBef>
              <a:buAutoNum type="romanLcPeriod"/>
              <a:defRPr/>
            </a:lvl6pPr>
            <a:lvl7pPr lvl="6" rtl="0">
              <a:spcBef>
                <a:spcPts val="0"/>
              </a:spcBef>
              <a:buAutoNum type="arabicPeriod"/>
              <a:defRPr/>
            </a:lvl7pPr>
            <a:lvl8pPr lvl="7" rtl="0">
              <a:spcBef>
                <a:spcPts val="0"/>
              </a:spcBef>
              <a:buAutoNum type="alphaLcPeriod"/>
              <a:defRPr/>
            </a:lvl8pPr>
            <a:lvl9pPr lvl="8" rtl="0">
              <a:spcBef>
                <a:spcPts val="0"/>
              </a:spcBef>
              <a:buAutoNum type="romanLcPeriod"/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11700" y="1190294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2"/>
          </p:nvPr>
        </p:nvSpPr>
        <p:spPr>
          <a:xfrm>
            <a:off x="4832400" y="1190294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27" name="Shape 227"/>
          <p:cNvSpPr/>
          <p:nvPr/>
        </p:nvSpPr>
        <p:spPr>
          <a:xfrm>
            <a:off x="-11200" y="-37824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AFAFA"/>
              </a:buClr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31" name="Shape 231"/>
          <p:cNvSpPr/>
          <p:nvPr/>
        </p:nvSpPr>
        <p:spPr>
          <a:xfrm>
            <a:off x="-11200" y="-37824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AFAFA"/>
              </a:buClr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190294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190294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32" name="Shape 32"/>
          <p:cNvSpPr/>
          <p:nvPr/>
        </p:nvSpPr>
        <p:spPr>
          <a:xfrm>
            <a:off x="-11200" y="-37824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AFAFA"/>
              </a:buClr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1700" y="3918597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57" name="Shape 257"/>
          <p:cNvSpPr txBox="1">
            <a:spLocks noGrp="1"/>
          </p:cNvSpPr>
          <p:nvPr>
            <p:ph type="sldNum" idx="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65500" y="1928010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AFAFA"/>
              </a:buClr>
              <a:buSzPct val="100000"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subTitle" idx="1"/>
          </p:nvPr>
        </p:nvSpPr>
        <p:spPr>
          <a:xfrm>
            <a:off x="265500" y="3497910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ct val="1000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3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2381675" y="4761375"/>
            <a:ext cx="2158500" cy="2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Creative Commons Attribution-NonCommercial 4.0 International License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4575" y="4777362"/>
            <a:ext cx="908100" cy="3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36" name="Shape 36"/>
          <p:cNvSpPr/>
          <p:nvPr/>
        </p:nvSpPr>
        <p:spPr>
          <a:xfrm>
            <a:off x="-11200" y="-37824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AFAFA"/>
              </a:buClr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3918597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creativecommons.org/licenses/by-nc/4.0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hyperlink" Target="http://creativecommons.org/licenses/by-nc/4.0/" TargetMode="Externa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footer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4CAF50"/>
              </a:buClr>
              <a:buSzPct val="1000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Font typeface="Roboto"/>
              <a:defRPr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Font typeface="Roboto"/>
              <a:defRPr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0" name="Shape 10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2381681" y="4761375"/>
            <a:ext cx="2411700" cy="2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</a:t>
            </a:r>
          </a:p>
        </p:txBody>
      </p:sp>
      <p:sp>
        <p:nvSpPr>
          <p:cNvPr id="12" name="Shape 12"/>
          <p:cNvSpPr txBox="1"/>
          <p:nvPr/>
        </p:nvSpPr>
        <p:spPr>
          <a:xfrm>
            <a:off x="2381675" y="4761375"/>
            <a:ext cx="2158500" cy="2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</a:p>
        </p:txBody>
      </p:sp>
      <p:sp>
        <p:nvSpPr>
          <p:cNvPr id="13" name="Shape 13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14"/>
              </a:rPr>
              <a:t>Creative Commons Attribution-NonCommercial 4.0 International License</a:t>
            </a:r>
          </a:p>
        </p:txBody>
      </p:sp>
      <p:pic>
        <p:nvPicPr>
          <p:cNvPr id="14" name="Shape 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814575" y="4777362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/>
        </p:nvSpPr>
        <p:spPr>
          <a:xfrm>
            <a:off x="4421125" y="4745325"/>
            <a:ext cx="1150800" cy="3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4CAF50"/>
              </a:buClr>
              <a:buSzPct val="1000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Font typeface="Roboto"/>
              <a:defRPr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Font typeface="Roboto"/>
              <a:defRPr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2381687" y="4761375"/>
            <a:ext cx="5296800" cy="2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4CAF50"/>
              </a:buClr>
              <a:buSzPct val="1000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Font typeface="Roboto"/>
              <a:defRPr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Font typeface="Roboto"/>
              <a:defRPr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2381675" y="4761375"/>
            <a:ext cx="2158500" cy="22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Creative Commons Attribution-NonCommercial 4.0 International License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14575" y="4777362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4421125" y="4745325"/>
            <a:ext cx="1150800" cy="3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intents-common.html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reference/android/content/Intent.html#ACTION_AIRPLANE_MODE_CHANGED" TargetMode="Externa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content/Intent.html#ACTION_VIEW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.android.com/reference/android/content/Intent.html#CATEGORY_ALTERNATIVE" TargetMode="External"/><Relationship Id="rId4" Type="http://schemas.openxmlformats.org/officeDocument/2006/relationships/hyperlink" Target="https://developer.android.com/reference/android/content/Intent.html#ACTION_SEND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content/Inten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guide/components/fundamentals.html#Component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app/Activity.html#startActivity(android.content.Intent)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app/Activity.html#startActivity(android.content.Intent)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app/Activity.html#isFinishing()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app/Activity.html#onRestoreInstanceState(android.os.Bundle)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view/View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R.style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content/Intent.html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guide/components/fundamentals.html#Components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app/Activity.html#startActivity(android.content.Intent)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app/Activity.html#startActivity(android.content.Intent)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os/Bundle.html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content/Intent.html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content/Intent.html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app/Activity.html#startActivityForResult(android.content.Intent,%20int)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training/basics/intents/sending.html#AppChooser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oid.com/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reference/android/net/Uri.html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content/Intent.html#ACTION_CREATE_DOCUMENT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provider/AlarmClock.html#ACTION_SET_ALARM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android.com/reference/android/content/Intent.html#ACTION_SENDTO" TargetMode="External"/><Relationship Id="rId5" Type="http://schemas.openxmlformats.org/officeDocument/2006/relationships/hyperlink" Target="https://developer.android.com/reference/android/content/Intent.html#ACTION_CREATE_DOCUMENT" TargetMode="External"/><Relationship Id="rId4" Type="http://schemas.openxmlformats.org/officeDocument/2006/relationships/hyperlink" Target="https://developer.android.com/reference/android/provider/MediaStore.html#ACTION_IMAGE_CAP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  <p:sp>
        <p:nvSpPr>
          <p:cNvPr id="272" name="Shape 272"/>
          <p:cNvSpPr txBox="1">
            <a:spLocks noGrp="1"/>
          </p:cNvSpPr>
          <p:nvPr>
            <p:ph type="sldNum" idx="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  <p:sp>
        <p:nvSpPr>
          <p:cNvPr id="274" name="Shape 274"/>
          <p:cNvSpPr txBox="1">
            <a:spLocks noGrp="1"/>
          </p:cNvSpPr>
          <p:nvPr>
            <p:ph type="sldNum" idx="3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 smtClean="0"/>
              <a:t>WHAT MAKES AN ANDROID APPLICATION?</a:t>
            </a:r>
            <a:br>
              <a:rPr lang="en-IN" sz="2800" dirty="0" smtClean="0"/>
            </a:b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265500" y="15379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Implementing Activities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Apps that handle common actions</a:t>
            </a:r>
          </a:p>
        </p:txBody>
      </p:sp>
      <p:sp>
        <p:nvSpPr>
          <p:cNvPr id="635" name="Shape 63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100</a:t>
            </a:fld>
            <a:endParaRPr lang="en"/>
          </a:p>
        </p:txBody>
      </p:sp>
      <p:sp>
        <p:nvSpPr>
          <p:cNvPr id="636" name="Shape 636"/>
          <p:cNvSpPr txBox="1"/>
          <p:nvPr/>
        </p:nvSpPr>
        <p:spPr>
          <a:xfrm>
            <a:off x="311700" y="1028700"/>
            <a:ext cx="8520600" cy="36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4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Common actions are usually handled by installed apps, both system apps and other apps, such as:</a:t>
            </a:r>
          </a:p>
          <a:p>
            <a:pPr marL="457200" lvl="0" indent="-381000" rtl="0">
              <a:lnSpc>
                <a:spcPct val="115000"/>
              </a:lnSpc>
              <a:spcBef>
                <a:spcPts val="200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Alarm Clock, Calendar, Camera, Contacts</a:t>
            </a:r>
          </a:p>
          <a:p>
            <a:pPr marL="457200" lvl="0" indent="-381000" rtl="0">
              <a:lnSpc>
                <a:spcPct val="115000"/>
              </a:lnSpc>
              <a:spcBef>
                <a:spcPts val="40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Email, File Storage, Maps, Music/Video</a:t>
            </a:r>
          </a:p>
          <a:p>
            <a:pPr marL="457200" lvl="0" indent="-381000" rtl="0">
              <a:lnSpc>
                <a:spcPct val="115000"/>
              </a:lnSpc>
              <a:spcBef>
                <a:spcPts val="40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Notes, Phone, Search, Settings</a:t>
            </a:r>
          </a:p>
          <a:p>
            <a:pPr marL="457200" lvl="0" indent="-381000" rtl="0">
              <a:lnSpc>
                <a:spcPct val="115000"/>
              </a:lnSpc>
              <a:spcBef>
                <a:spcPts val="40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Text Messaging and Web Browsing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1600">
              <a:solidFill>
                <a:srgbClr val="4CAF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7" name="Shape 637"/>
          <p:cNvSpPr txBox="1"/>
          <p:nvPr/>
        </p:nvSpPr>
        <p:spPr>
          <a:xfrm>
            <a:off x="6641525" y="2326525"/>
            <a:ext cx="2363700" cy="1729200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Roboto"/>
              <a:buChar char="➔"/>
            </a:pPr>
            <a:r>
              <a:rPr lang="en" sz="18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List of </a:t>
            </a:r>
            <a:r>
              <a:rPr lang="en" sz="1800" b="1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common</a:t>
            </a:r>
            <a:r>
              <a:rPr lang="en" sz="18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 actions for implicit intents</a:t>
            </a:r>
          </a:p>
          <a:p>
            <a:pPr marL="457200" lvl="0" indent="-342900" rtl="0">
              <a:lnSpc>
                <a:spcPct val="115000"/>
              </a:lnSpc>
              <a:spcBef>
                <a:spcPts val="1000"/>
              </a:spcBef>
              <a:buSzPct val="100000"/>
              <a:buFont typeface="Roboto"/>
              <a:buChar char="➔"/>
            </a:pPr>
            <a:r>
              <a:rPr lang="en" sz="18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List of all available actions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3398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Receiving Implicit Intents</a:t>
            </a:r>
          </a:p>
        </p:txBody>
      </p:sp>
      <p:sp>
        <p:nvSpPr>
          <p:cNvPr id="643" name="Shape 64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24706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Register your app to receive intents</a:t>
            </a:r>
          </a:p>
        </p:txBody>
      </p:sp>
      <p:sp>
        <p:nvSpPr>
          <p:cNvPr id="649" name="Shape 64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102</a:t>
            </a:fld>
            <a:endParaRPr lang="en"/>
          </a:p>
        </p:txBody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Declare one or more intent filters for the activity in the Android manifest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Filter announces activity's ability to accept implicit intents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Filter puts conditions on the intents that the activity accepts</a:t>
            </a:r>
          </a:p>
        </p:txBody>
      </p:sp>
    </p:spTree>
    <p:extLst>
      <p:ext uri="{BB962C8B-B14F-4D97-AF65-F5344CB8AC3E}">
        <p14:creationId xmlns:p14="http://schemas.microsoft.com/office/powerpoint/2010/main" val="36401973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Intent filter in the Android Manifest</a:t>
            </a:r>
          </a:p>
        </p:txBody>
      </p:sp>
      <p:sp>
        <p:nvSpPr>
          <p:cNvPr id="656" name="Shape 65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103</a:t>
            </a:fld>
            <a:endParaRPr lang="en"/>
          </a:p>
        </p:txBody>
      </p:sp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83100" y="1076275"/>
            <a:ext cx="9285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&lt;activity android:name="</a:t>
            </a:r>
            <a: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ShareActivity</a:t>
            </a: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"&gt;</a:t>
            </a:r>
            <a:b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&lt;intent-filter&gt;</a:t>
            </a:r>
            <a: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/>
            </a:r>
            <a:b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&lt;action android:name="android.intent.action.SEND"/&gt;</a:t>
            </a:r>
            <a:b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&lt;category android:name="android.intent.category.DEFAULT"/&gt;</a:t>
            </a:r>
            <a:b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&lt;data android:mimeType="text/plain"/&gt;</a:t>
            </a:r>
            <a:b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&lt;/intent-filter&gt;</a:t>
            </a:r>
          </a:p>
          <a:p>
            <a: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&lt;/activity&gt;</a:t>
            </a:r>
          </a:p>
        </p:txBody>
      </p:sp>
    </p:spTree>
    <p:extLst>
      <p:ext uri="{BB962C8B-B14F-4D97-AF65-F5344CB8AC3E}">
        <p14:creationId xmlns:p14="http://schemas.microsoft.com/office/powerpoint/2010/main" val="23516118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r>
              <a:rPr lang="en" sz="3400">
                <a:solidFill>
                  <a:srgbClr val="FFFFFF"/>
                </a:solidFill>
              </a:rPr>
              <a:t>Intent filters: action and category</a:t>
            </a:r>
          </a:p>
        </p:txBody>
      </p:sp>
      <p:sp>
        <p:nvSpPr>
          <p:cNvPr id="663" name="Shape 66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104</a:t>
            </a:fld>
            <a:endParaRPr lang="en"/>
          </a:p>
        </p:txBody>
      </p:sp>
      <p:sp>
        <p:nvSpPr>
          <p:cNvPr id="664" name="Shape 664"/>
          <p:cNvSpPr txBox="1"/>
          <p:nvPr/>
        </p:nvSpPr>
        <p:spPr>
          <a:xfrm>
            <a:off x="150" y="1012375"/>
            <a:ext cx="9144000" cy="363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nsolas"/>
              <a:buChar char="●"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action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 Match one or more action constants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nsolas"/>
              <a:buChar char="○"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android.intent.action.VIEW —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matches all intents with </a:t>
            </a:r>
            <a:r>
              <a:rPr lang="en" sz="18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ACTION_VIEW</a:t>
            </a:r>
          </a:p>
          <a:p>
            <a:pPr marL="914400" lvl="1" indent="-342900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onsolas"/>
              <a:buChar char="○"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android.intent.action.SEND —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matches all intents with </a:t>
            </a:r>
            <a:r>
              <a:rPr lang="en" sz="18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ACTION_SEND</a:t>
            </a:r>
          </a:p>
          <a:p>
            <a:pPr lvl="0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nsolas"/>
              <a:buChar char="●"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category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 additional information (</a:t>
            </a: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list of categories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marL="914400" lvl="1" indent="-3429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nsolas"/>
              <a:buChar char="○"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android.intent.category.BROWSABLE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—can be started by web browser</a:t>
            </a:r>
          </a:p>
          <a:p>
            <a:pPr marL="914400" lvl="1" indent="-3429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nsolas"/>
              <a:buChar char="○"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android.intent.category.LAUNCHER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—Show activity as launcher icon</a:t>
            </a:r>
          </a:p>
        </p:txBody>
      </p:sp>
    </p:spTree>
    <p:extLst>
      <p:ext uri="{BB962C8B-B14F-4D97-AF65-F5344CB8AC3E}">
        <p14:creationId xmlns:p14="http://schemas.microsoft.com/office/powerpoint/2010/main" val="165699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r>
              <a:rPr lang="en" sz="3400">
                <a:solidFill>
                  <a:srgbClr val="FFFFFF"/>
                </a:solidFill>
              </a:rPr>
              <a:t>Intent filters: data</a:t>
            </a:r>
          </a:p>
        </p:txBody>
      </p:sp>
      <p:sp>
        <p:nvSpPr>
          <p:cNvPr id="670" name="Shape 67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105</a:t>
            </a:fld>
            <a:endParaRPr lang="en"/>
          </a:p>
        </p:txBody>
      </p:sp>
      <p:sp>
        <p:nvSpPr>
          <p:cNvPr id="671" name="Shape 671"/>
          <p:cNvSpPr txBox="1"/>
          <p:nvPr/>
        </p:nvSpPr>
        <p:spPr>
          <a:xfrm>
            <a:off x="150" y="1012375"/>
            <a:ext cx="9144000" cy="363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nsolas"/>
              <a:buChar char="●"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 Filter on data URIs, MIME type</a:t>
            </a:r>
          </a:p>
          <a:p>
            <a:pPr marL="914400" lvl="1" indent="-34290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Consolas"/>
              <a:buChar char="○"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android:scheme="https"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—require URIs to be https protocol</a:t>
            </a:r>
          </a:p>
          <a:p>
            <a:pPr marL="914400" lvl="1" indent="-34290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Consolas"/>
              <a:buChar char="○"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android:host="developer.android.com"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—only accept intents from specified hosts</a:t>
            </a:r>
          </a:p>
          <a:p>
            <a:pPr marL="914400" lvl="1" indent="-342900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onsolas"/>
              <a:buChar char="○"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android:mimeType="text/plain"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—limit the acceptable types of documents</a:t>
            </a:r>
          </a:p>
        </p:txBody>
      </p:sp>
    </p:spTree>
    <p:extLst>
      <p:ext uri="{BB962C8B-B14F-4D97-AF65-F5344CB8AC3E}">
        <p14:creationId xmlns:p14="http://schemas.microsoft.com/office/powerpoint/2010/main" val="34558899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106</a:t>
            </a:fld>
            <a:endParaRPr lang="en"/>
          </a:p>
        </p:txBody>
      </p:sp>
      <p:sp>
        <p:nvSpPr>
          <p:cNvPr id="677" name="Shape 67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activity can have multiple filters</a:t>
            </a:r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0" y="1076275"/>
            <a:ext cx="9144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&lt;activity android:name="ShareActivity"&gt;</a:t>
            </a:r>
          </a:p>
          <a:p>
            <a:pPr lv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&lt;intent-filter&gt;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/>
            </a:r>
            <a:br>
              <a:rPr lang="en" sz="2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  &lt;action android:name="android.intent.action.SEND"/&gt;</a:t>
            </a:r>
            <a:br>
              <a:rPr lang="en" sz="2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  ...</a:t>
            </a:r>
            <a:br>
              <a:rPr lang="en" sz="2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&lt;/intent-filter&gt;</a:t>
            </a:r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&lt;intent-filter&gt;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/>
            </a:r>
            <a:br>
              <a:rPr lang="en" sz="2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  &lt;action android:name="android.intent.action.SEND_MULTIPLE"/&gt;</a:t>
            </a:r>
            <a:br>
              <a:rPr lang="en" sz="2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  ...</a:t>
            </a:r>
            <a:br>
              <a:rPr lang="en" sz="2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&lt;/intent-filter&gt;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&lt;/activity&gt;</a:t>
            </a:r>
          </a:p>
        </p:txBody>
      </p:sp>
      <p:sp>
        <p:nvSpPr>
          <p:cNvPr id="679" name="Shape 679"/>
          <p:cNvSpPr txBox="1"/>
          <p:nvPr/>
        </p:nvSpPr>
        <p:spPr>
          <a:xfrm>
            <a:off x="4113750" y="4000925"/>
            <a:ext cx="4907400" cy="513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 Activity can have several filters</a:t>
            </a:r>
          </a:p>
        </p:txBody>
      </p:sp>
    </p:spTree>
    <p:extLst>
      <p:ext uri="{BB962C8B-B14F-4D97-AF65-F5344CB8AC3E}">
        <p14:creationId xmlns:p14="http://schemas.microsoft.com/office/powerpoint/2010/main" val="72815357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filter can have multiple actions &amp; data</a:t>
            </a:r>
          </a:p>
        </p:txBody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113175" y="1076275"/>
            <a:ext cx="8979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&lt;intent-filter&gt;</a:t>
            </a: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/>
            </a:r>
            <a:b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&lt;action android:name="android.intent.action.SEND"/&gt;</a:t>
            </a:r>
            <a:b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&lt;action android:name="android.intent.action.SEND_MULTIPLE"/&gt;</a:t>
            </a:r>
            <a:b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&lt;category android:name="android.intent.category.DEFAULT"/&gt;</a:t>
            </a:r>
            <a:b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&lt;data android:mimeType="image/*"/&gt;</a:t>
            </a:r>
            <a:b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&lt;data android:mimeType="video/*"/&gt;</a:t>
            </a:r>
            <a:br>
              <a:rPr lang="en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&lt;/intent-filter&gt;</a:t>
            </a:r>
            <a:r>
              <a:rPr lang="en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/>
            </a:r>
            <a:br>
              <a:rPr lang="en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lang="en" sz="1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6" name="Shape 68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35844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Fragments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108</a:t>
            </a:fld>
            <a:endParaRPr lang="e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2772" y="1122343"/>
            <a:ext cx="6473456" cy="954107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63794"/>
                </a:solidFill>
                <a:latin typeface="+mn-lt"/>
                <a:ea typeface="+mn-ea"/>
              </a:rPr>
              <a:t>Fragment</a:t>
            </a:r>
            <a:r>
              <a:rPr lang="en-US" sz="2800" dirty="0">
                <a:solidFill>
                  <a:srgbClr val="163794"/>
                </a:solidFill>
                <a:latin typeface="+mn-lt"/>
                <a:ea typeface="+mn-ea"/>
              </a:rPr>
              <a:t> </a:t>
            </a:r>
            <a:r>
              <a:rPr lang="en-US" sz="2800" dirty="0">
                <a:solidFill>
                  <a:srgbClr val="163794"/>
                </a:solidFill>
                <a:latin typeface="+mn-lt"/>
                <a:ea typeface="+mn-ea"/>
                <a:sym typeface="Wingdings"/>
              </a:rPr>
              <a:t> </a:t>
            </a: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A </a:t>
            </a:r>
            <a:r>
              <a:rPr lang="en-US" sz="2800" u="sng" dirty="0">
                <a:solidFill>
                  <a:schemeClr val="dk1"/>
                </a:solidFill>
                <a:latin typeface="+mn-lt"/>
                <a:ea typeface="+mn-ea"/>
              </a:rPr>
              <a:t>portion of the user interface </a:t>
            </a: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in an Activity.</a:t>
            </a:r>
            <a:endParaRPr lang="en-US" sz="1400" dirty="0">
              <a:solidFill>
                <a:srgbClr val="163794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771" y="2749325"/>
            <a:ext cx="6921795" cy="213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163794"/>
                </a:solidFill>
              </a:rPr>
              <a:t>Practically, a </a:t>
            </a:r>
            <a:r>
              <a:rPr lang="en-US" altLang="en-US" sz="1800" u="sng" dirty="0">
                <a:solidFill>
                  <a:srgbClr val="163794"/>
                </a:solidFill>
              </a:rPr>
              <a:t>Fragment</a:t>
            </a:r>
            <a:r>
              <a:rPr lang="en-US" altLang="en-US" sz="1800" dirty="0">
                <a:solidFill>
                  <a:srgbClr val="163794"/>
                </a:solidFill>
              </a:rPr>
              <a:t> is a modular section of an Activity.</a:t>
            </a:r>
          </a:p>
          <a:p>
            <a:endParaRPr lang="en-US" altLang="en-US" sz="1050" dirty="0">
              <a:solidFill>
                <a:srgbClr val="163794"/>
              </a:solidFill>
            </a:endParaRPr>
          </a:p>
          <a:p>
            <a:r>
              <a:rPr lang="en-US" altLang="en-US" sz="1800" u="sng" dirty="0">
                <a:solidFill>
                  <a:srgbClr val="163794"/>
                </a:solidFill>
              </a:rPr>
              <a:t>DESIGN PHILOSOPHY</a:t>
            </a:r>
          </a:p>
          <a:p>
            <a:endParaRPr lang="en-US" altLang="en-US" sz="1800" dirty="0">
              <a:solidFill>
                <a:srgbClr val="16379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163794"/>
                </a:solidFill>
              </a:rPr>
              <a:t>Structure</a:t>
            </a:r>
            <a:r>
              <a:rPr lang="en-US" altLang="en-US" sz="1800" dirty="0">
                <a:solidFill>
                  <a:srgbClr val="163794"/>
                </a:solidFill>
              </a:rPr>
              <a:t> an Activity as a collection of Fragments.</a:t>
            </a:r>
            <a:endParaRPr lang="en-US" altLang="en-US" sz="1800" u="sng" dirty="0">
              <a:solidFill>
                <a:srgbClr val="16379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rgbClr val="16379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163794"/>
                </a:solidFill>
              </a:rPr>
              <a:t>Reuse</a:t>
            </a:r>
            <a:r>
              <a:rPr lang="en-US" altLang="en-US" sz="1800" dirty="0">
                <a:solidFill>
                  <a:srgbClr val="163794"/>
                </a:solidFill>
              </a:rPr>
              <a:t> a Fragment on different Activities …</a:t>
            </a:r>
            <a:endParaRPr lang="en-US" altLang="en-US" sz="1800" u="sng" dirty="0">
              <a:solidFill>
                <a:srgbClr val="163794"/>
              </a:solidFill>
            </a:endParaRPr>
          </a:p>
          <a:p>
            <a:endParaRPr lang="en-US" altLang="en-US" dirty="0">
              <a:solidFill>
                <a:srgbClr val="16379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0"/>
            <a:ext cx="5257800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63794"/>
                </a:solidFill>
              </a:rPr>
              <a:t>Introduced from </a:t>
            </a:r>
            <a:r>
              <a:rPr lang="en-US" sz="2000" b="1" dirty="0">
                <a:solidFill>
                  <a:srgbClr val="163794"/>
                </a:solidFill>
              </a:rPr>
              <a:t>Android 3.0 </a:t>
            </a:r>
            <a:r>
              <a:rPr lang="en-US" sz="2000" dirty="0">
                <a:solidFill>
                  <a:srgbClr val="163794"/>
                </a:solidFill>
              </a:rPr>
              <a:t>(API Level 11)</a:t>
            </a:r>
          </a:p>
        </p:txBody>
      </p:sp>
    </p:spTree>
    <p:extLst>
      <p:ext uri="{BB962C8B-B14F-4D97-AF65-F5344CB8AC3E}">
        <p14:creationId xmlns:p14="http://schemas.microsoft.com/office/powerpoint/2010/main" val="28664348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109</a:t>
            </a:fld>
            <a:endParaRPr lang="en"/>
          </a:p>
        </p:txBody>
      </p:sp>
      <p:pic>
        <p:nvPicPr>
          <p:cNvPr id="5" name="Picture 1" descr="MT-Fragments-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7158"/>
            <a:ext cx="5601586" cy="286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116419"/>
            <a:ext cx="598669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63794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: Structuring an Application using </a:t>
            </a:r>
            <a:r>
              <a:rPr lang="en-US" u="sng" dirty="0">
                <a:solidFill>
                  <a:schemeClr val="tx1"/>
                </a:solidFill>
              </a:rPr>
              <a:t>multiple Activities.</a:t>
            </a:r>
          </a:p>
        </p:txBody>
      </p:sp>
    </p:spTree>
    <p:extLst>
      <p:ext uri="{BB962C8B-B14F-4D97-AF65-F5344CB8AC3E}">
        <p14:creationId xmlns:p14="http://schemas.microsoft.com/office/powerpoint/2010/main" val="244822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Implement new activities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Define layout in XML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Define Activity Java class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extends AppCompatActivity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Connect Activity with Layout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Set content view in onCreate()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Declare Activity in the Android manifest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4CAF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110</a:t>
            </a:fld>
            <a:endParaRPr lang="en"/>
          </a:p>
        </p:txBody>
      </p:sp>
      <p:pic>
        <p:nvPicPr>
          <p:cNvPr id="5" name="Picture 2" descr="MT-Fragments-Fi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51" y="1752103"/>
            <a:ext cx="3304363" cy="266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3651" y="1066303"/>
            <a:ext cx="606829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63794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: Structuring an Application using </a:t>
            </a:r>
            <a:r>
              <a:rPr lang="en-US" u="sng" dirty="0">
                <a:solidFill>
                  <a:schemeClr val="tx1"/>
                </a:solidFill>
              </a:rPr>
              <a:t>1 Activity and 2 Fragments.</a:t>
            </a:r>
          </a:p>
        </p:txBody>
      </p:sp>
    </p:spTree>
    <p:extLst>
      <p:ext uri="{BB962C8B-B14F-4D97-AF65-F5344CB8AC3E}">
        <p14:creationId xmlns:p14="http://schemas.microsoft.com/office/powerpoint/2010/main" val="17922711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111</a:t>
            </a:fld>
            <a:endParaRPr lang="en"/>
          </a:p>
        </p:txBody>
      </p:sp>
      <p:pic>
        <p:nvPicPr>
          <p:cNvPr id="5" name="Picture 4" descr="fragm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04" y="1841102"/>
            <a:ext cx="4735033" cy="2734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003004" y="1079104"/>
            <a:ext cx="643154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63794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: Using </a:t>
            </a:r>
            <a:r>
              <a:rPr lang="en-US" u="sng" dirty="0">
                <a:solidFill>
                  <a:schemeClr val="tx1"/>
                </a:solidFill>
              </a:rPr>
              <a:t>Fragments on Different Devices </a:t>
            </a:r>
            <a:r>
              <a:rPr lang="en-US" dirty="0">
                <a:solidFill>
                  <a:schemeClr val="tx1"/>
                </a:solidFill>
              </a:rPr>
              <a:t>(Smartphone/Tab) </a:t>
            </a:r>
          </a:p>
        </p:txBody>
      </p:sp>
    </p:spTree>
    <p:extLst>
      <p:ext uri="{BB962C8B-B14F-4D97-AF65-F5344CB8AC3E}">
        <p14:creationId xmlns:p14="http://schemas.microsoft.com/office/powerpoint/2010/main" val="16038942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07" y="1749785"/>
            <a:ext cx="8520600" cy="5727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112</a:t>
            </a:fld>
            <a:endParaRPr lang="en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90494" y="341265"/>
            <a:ext cx="8130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163794"/>
                </a:solidFill>
              </a:rPr>
              <a:t>To define a new Fragment </a:t>
            </a:r>
            <a:r>
              <a:rPr lang="en-US" altLang="en-US" sz="2000" dirty="0">
                <a:solidFill>
                  <a:srgbClr val="163794"/>
                </a:solidFill>
                <a:sym typeface="Wingdings" panose="05000000000000000000" pitchFamily="2" charset="2"/>
              </a:rPr>
              <a:t> create a subclass of Fragment.</a:t>
            </a:r>
            <a:endParaRPr lang="en-US" altLang="en-US" sz="2000" dirty="0">
              <a:solidFill>
                <a:srgbClr val="163794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77838" y="2036135"/>
            <a:ext cx="7696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163794"/>
                </a:solidFill>
              </a:rPr>
              <a:t>Has its own </a:t>
            </a:r>
            <a:r>
              <a:rPr lang="en-US" altLang="en-US" sz="1800" b="1" dirty="0">
                <a:solidFill>
                  <a:srgbClr val="163794"/>
                </a:solidFill>
              </a:rPr>
              <a:t>lifecycle</a:t>
            </a:r>
            <a:r>
              <a:rPr lang="en-US" altLang="en-US" sz="1800" dirty="0">
                <a:solidFill>
                  <a:srgbClr val="163794"/>
                </a:solidFill>
              </a:rPr>
              <a:t> (partially connected with the Activity </a:t>
            </a:r>
            <a:r>
              <a:rPr lang="en-US" altLang="en-US" sz="1800" dirty="0" err="1">
                <a:solidFill>
                  <a:srgbClr val="163794"/>
                </a:solidFill>
              </a:rPr>
              <a:t>lifecyle</a:t>
            </a:r>
            <a:r>
              <a:rPr lang="en-US" altLang="en-US" sz="1800" dirty="0">
                <a:solidFill>
                  <a:srgbClr val="163794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rgbClr val="16379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163794"/>
                </a:solidFill>
              </a:rPr>
              <a:t>Has its own </a:t>
            </a:r>
            <a:r>
              <a:rPr lang="en-US" altLang="en-US" sz="1800" b="1" dirty="0">
                <a:solidFill>
                  <a:srgbClr val="163794"/>
                </a:solidFill>
              </a:rPr>
              <a:t>layout</a:t>
            </a:r>
            <a:r>
              <a:rPr lang="en-US" altLang="en-US" sz="1800" dirty="0">
                <a:solidFill>
                  <a:srgbClr val="163794"/>
                </a:solidFill>
              </a:rPr>
              <a:t> (or may have)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rgbClr val="16379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163794"/>
                </a:solidFill>
              </a:rPr>
              <a:t>Can receive its own </a:t>
            </a:r>
            <a:r>
              <a:rPr lang="en-US" altLang="en-US" sz="1800" b="1" dirty="0">
                <a:solidFill>
                  <a:srgbClr val="163794"/>
                </a:solidFill>
              </a:rPr>
              <a:t>input events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rgbClr val="16379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163794"/>
                </a:solidFill>
              </a:rPr>
              <a:t>Can be </a:t>
            </a:r>
            <a:r>
              <a:rPr lang="en-US" altLang="en-US" sz="1800" u="sng" dirty="0">
                <a:solidFill>
                  <a:srgbClr val="163794"/>
                </a:solidFill>
              </a:rPr>
              <a:t>added or removed </a:t>
            </a:r>
            <a:r>
              <a:rPr lang="en-US" altLang="en-US" sz="1800" dirty="0">
                <a:solidFill>
                  <a:srgbClr val="163794"/>
                </a:solidFill>
              </a:rPr>
              <a:t>while the Activity is running.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762" y="1164124"/>
            <a:ext cx="5142725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63794"/>
                </a:solidFill>
              </a:rPr>
              <a:t>PROPERTY of a Fragment:</a:t>
            </a:r>
          </a:p>
        </p:txBody>
      </p:sp>
    </p:spTree>
    <p:extLst>
      <p:ext uri="{BB962C8B-B14F-4D97-AF65-F5344CB8AC3E}">
        <p14:creationId xmlns:p14="http://schemas.microsoft.com/office/powerpoint/2010/main" val="26027938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113</a:t>
            </a:fld>
            <a:endParaRPr lang="e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1700" y="874694"/>
            <a:ext cx="7656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u="sng" dirty="0">
                <a:solidFill>
                  <a:srgbClr val="163794"/>
                </a:solidFill>
              </a:rPr>
              <a:t>Specify layout properties for the Fragment as it were a View.</a:t>
            </a:r>
            <a:endParaRPr lang="en-US" altLang="en-US" sz="2000" dirty="0">
              <a:solidFill>
                <a:srgbClr val="163794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83782" y="1405978"/>
            <a:ext cx="7596963" cy="353943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&lt;?xml version=</a:t>
            </a:r>
            <a:r>
              <a:rPr lang="en-US" altLang="en-US" i="1" dirty="0">
                <a:solidFill>
                  <a:schemeClr val="tx1"/>
                </a:solidFill>
              </a:rPr>
              <a:t>"1.0" encoding="utf-8"?&gt;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&lt;</a:t>
            </a:r>
            <a:r>
              <a:rPr lang="en-US" altLang="en-US" dirty="0" err="1">
                <a:solidFill>
                  <a:schemeClr val="tx1"/>
                </a:solidFill>
              </a:rPr>
              <a:t>LinearLayout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xmlns:android</a:t>
            </a:r>
            <a:r>
              <a:rPr lang="en-US" altLang="en-US" dirty="0">
                <a:solidFill>
                  <a:schemeClr val="tx1"/>
                </a:solidFill>
              </a:rPr>
              <a:t>=</a:t>
            </a:r>
            <a:r>
              <a:rPr lang="en-US" altLang="en-US" i="1" dirty="0">
                <a:solidFill>
                  <a:schemeClr val="tx1"/>
                </a:solidFill>
              </a:rPr>
              <a:t>"http://schemas.android.com/</a:t>
            </a:r>
            <a:r>
              <a:rPr lang="en-US" altLang="en-US" i="1" dirty="0" err="1">
                <a:solidFill>
                  <a:schemeClr val="tx1"/>
                </a:solidFill>
              </a:rPr>
              <a:t>apk</a:t>
            </a:r>
            <a:r>
              <a:rPr lang="en-US" altLang="en-US" i="1" dirty="0">
                <a:solidFill>
                  <a:schemeClr val="tx1"/>
                </a:solidFill>
              </a:rPr>
              <a:t>/res/android"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    </a:t>
            </a:r>
            <a:r>
              <a:rPr lang="en-US" altLang="en-US" dirty="0" err="1">
                <a:solidFill>
                  <a:schemeClr val="tx1"/>
                </a:solidFill>
              </a:rPr>
              <a:t>android:layout_width</a:t>
            </a:r>
            <a:r>
              <a:rPr lang="en-US" altLang="en-US" dirty="0">
                <a:solidFill>
                  <a:schemeClr val="tx1"/>
                </a:solidFill>
              </a:rPr>
              <a:t>=</a:t>
            </a:r>
            <a:r>
              <a:rPr lang="en-US" altLang="en-US" i="1" dirty="0">
                <a:solidFill>
                  <a:schemeClr val="tx1"/>
                </a:solidFill>
              </a:rPr>
              <a:t>"</a:t>
            </a:r>
            <a:r>
              <a:rPr lang="en-US" altLang="en-US" i="1" dirty="0" err="1">
                <a:solidFill>
                  <a:schemeClr val="tx1"/>
                </a:solidFill>
              </a:rPr>
              <a:t>fill_parent</a:t>
            </a:r>
            <a:r>
              <a:rPr lang="en-US" altLang="en-US" i="1" dirty="0">
                <a:solidFill>
                  <a:schemeClr val="tx1"/>
                </a:solidFill>
              </a:rPr>
              <a:t>"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    </a:t>
            </a:r>
            <a:r>
              <a:rPr lang="en-US" altLang="en-US" dirty="0" err="1">
                <a:solidFill>
                  <a:schemeClr val="tx1"/>
                </a:solidFill>
              </a:rPr>
              <a:t>android:layout_height</a:t>
            </a:r>
            <a:r>
              <a:rPr lang="en-US" altLang="en-US" dirty="0">
                <a:solidFill>
                  <a:schemeClr val="tx1"/>
                </a:solidFill>
              </a:rPr>
              <a:t>=</a:t>
            </a:r>
            <a:r>
              <a:rPr lang="en-US" altLang="en-US" i="1" dirty="0">
                <a:solidFill>
                  <a:schemeClr val="tx1"/>
                </a:solidFill>
              </a:rPr>
              <a:t>"</a:t>
            </a:r>
            <a:r>
              <a:rPr lang="en-US" altLang="en-US" i="1" dirty="0" err="1">
                <a:solidFill>
                  <a:schemeClr val="tx1"/>
                </a:solidFill>
              </a:rPr>
              <a:t>fill_parent</a:t>
            </a:r>
            <a:r>
              <a:rPr lang="en-US" altLang="en-US" i="1" dirty="0">
                <a:solidFill>
                  <a:schemeClr val="tx1"/>
                </a:solidFill>
              </a:rPr>
              <a:t>"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    </a:t>
            </a:r>
            <a:r>
              <a:rPr lang="en-US" altLang="en-US" dirty="0" err="1">
                <a:solidFill>
                  <a:schemeClr val="tx1"/>
                </a:solidFill>
              </a:rPr>
              <a:t>android:orientation</a:t>
            </a:r>
            <a:r>
              <a:rPr lang="en-US" altLang="en-US" dirty="0">
                <a:solidFill>
                  <a:schemeClr val="tx1"/>
                </a:solidFill>
              </a:rPr>
              <a:t>=</a:t>
            </a:r>
            <a:r>
              <a:rPr lang="en-US" altLang="en-US" i="1" dirty="0">
                <a:solidFill>
                  <a:schemeClr val="tx1"/>
                </a:solidFill>
              </a:rPr>
              <a:t>"horizontal" &gt;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   &lt;</a:t>
            </a:r>
            <a:r>
              <a:rPr lang="en-US" altLang="en-US" b="1" dirty="0">
                <a:solidFill>
                  <a:schemeClr val="tx1"/>
                </a:solidFill>
              </a:rPr>
              <a:t>fragment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android:name</a:t>
            </a:r>
            <a:r>
              <a:rPr lang="en-US" altLang="en-US" dirty="0">
                <a:solidFill>
                  <a:schemeClr val="tx1"/>
                </a:solidFill>
              </a:rPr>
              <a:t>=</a:t>
            </a:r>
            <a:r>
              <a:rPr lang="en-US" altLang="en-US" b="1" i="1" dirty="0">
                <a:solidFill>
                  <a:schemeClr val="tx1"/>
                </a:solidFill>
              </a:rPr>
              <a:t>"it.cs.android30.FragmentOne"</a:t>
            </a:r>
          </a:p>
          <a:p>
            <a:r>
              <a:rPr lang="fr-FR" altLang="en-US" dirty="0">
                <a:solidFill>
                  <a:schemeClr val="tx1"/>
                </a:solidFill>
              </a:rPr>
              <a:t>       </a:t>
            </a:r>
            <a:r>
              <a:rPr lang="fr-FR" altLang="en-US" dirty="0" err="1">
                <a:solidFill>
                  <a:schemeClr val="tx1"/>
                </a:solidFill>
              </a:rPr>
              <a:t>android:id</a:t>
            </a:r>
            <a:r>
              <a:rPr lang="fr-FR" altLang="en-US" dirty="0">
                <a:solidFill>
                  <a:schemeClr val="tx1"/>
                </a:solidFill>
              </a:rPr>
              <a:t>=</a:t>
            </a:r>
            <a:r>
              <a:rPr lang="fr-FR" altLang="en-US" i="1" dirty="0">
                <a:solidFill>
                  <a:schemeClr val="tx1"/>
                </a:solidFill>
              </a:rPr>
              <a:t>"@+id/f1"</a:t>
            </a:r>
          </a:p>
          <a:p>
            <a:r>
              <a:rPr lang="fr-FR" altLang="en-US" dirty="0">
                <a:solidFill>
                  <a:schemeClr val="tx1"/>
                </a:solidFill>
              </a:rPr>
              <a:t>       </a:t>
            </a:r>
            <a:r>
              <a:rPr lang="fr-FR" altLang="en-US" dirty="0" err="1">
                <a:solidFill>
                  <a:schemeClr val="tx1"/>
                </a:solidFill>
              </a:rPr>
              <a:t>android:layout_width</a:t>
            </a:r>
            <a:r>
              <a:rPr lang="fr-FR" altLang="en-US" dirty="0">
                <a:solidFill>
                  <a:schemeClr val="tx1"/>
                </a:solidFill>
              </a:rPr>
              <a:t>=</a:t>
            </a:r>
            <a:r>
              <a:rPr lang="fr-FR" altLang="en-US" i="1" dirty="0">
                <a:solidFill>
                  <a:schemeClr val="tx1"/>
                </a:solidFill>
              </a:rPr>
              <a:t>"</a:t>
            </a:r>
            <a:r>
              <a:rPr lang="fr-FR" altLang="en-US" i="1" dirty="0" err="1">
                <a:solidFill>
                  <a:schemeClr val="tx1"/>
                </a:solidFill>
              </a:rPr>
              <a:t>wrap_content</a:t>
            </a:r>
            <a:r>
              <a:rPr lang="fr-FR" altLang="en-US" i="1" dirty="0">
                <a:solidFill>
                  <a:schemeClr val="tx1"/>
                </a:solidFill>
              </a:rPr>
              <a:t>"</a:t>
            </a:r>
          </a:p>
          <a:p>
            <a:r>
              <a:rPr lang="fr-FR" altLang="en-US" dirty="0">
                <a:solidFill>
                  <a:schemeClr val="tx1"/>
                </a:solidFill>
              </a:rPr>
              <a:t>       </a:t>
            </a:r>
            <a:r>
              <a:rPr lang="fr-FR" altLang="en-US" dirty="0" err="1">
                <a:solidFill>
                  <a:schemeClr val="tx1"/>
                </a:solidFill>
              </a:rPr>
              <a:t>android:layout_height</a:t>
            </a:r>
            <a:r>
              <a:rPr lang="fr-FR" altLang="en-US" dirty="0">
                <a:solidFill>
                  <a:schemeClr val="tx1"/>
                </a:solidFill>
              </a:rPr>
              <a:t>=</a:t>
            </a:r>
            <a:r>
              <a:rPr lang="fr-FR" altLang="en-US" i="1" dirty="0">
                <a:solidFill>
                  <a:schemeClr val="tx1"/>
                </a:solidFill>
              </a:rPr>
              <a:t>"</a:t>
            </a:r>
            <a:r>
              <a:rPr lang="fr-FR" altLang="en-US" i="1" dirty="0" err="1">
                <a:solidFill>
                  <a:schemeClr val="tx1"/>
                </a:solidFill>
              </a:rPr>
              <a:t>fill_parent</a:t>
            </a:r>
            <a:r>
              <a:rPr lang="fr-FR" altLang="en-US" i="1" dirty="0">
                <a:solidFill>
                  <a:schemeClr val="tx1"/>
                </a:solidFill>
              </a:rPr>
              <a:t>"</a:t>
            </a:r>
          </a:p>
          <a:p>
            <a:r>
              <a:rPr lang="fr-FR" altLang="en-US" dirty="0">
                <a:solidFill>
                  <a:schemeClr val="tx1"/>
                </a:solidFill>
              </a:rPr>
              <a:t>       /&gt; </a:t>
            </a:r>
          </a:p>
          <a:p>
            <a:r>
              <a:rPr lang="fr-FR" altLang="en-US" dirty="0">
                <a:solidFill>
                  <a:schemeClr val="tx1"/>
                </a:solidFill>
              </a:rPr>
              <a:t>   &lt;</a:t>
            </a:r>
            <a:r>
              <a:rPr lang="fr-FR" altLang="en-US" b="1" dirty="0">
                <a:solidFill>
                  <a:schemeClr val="tx1"/>
                </a:solidFill>
              </a:rPr>
              <a:t>fragment</a:t>
            </a:r>
            <a:r>
              <a:rPr lang="fr-FR" altLang="en-US" dirty="0">
                <a:solidFill>
                  <a:schemeClr val="tx1"/>
                </a:solidFill>
              </a:rPr>
              <a:t> </a:t>
            </a:r>
            <a:r>
              <a:rPr lang="fr-FR" altLang="en-US" dirty="0" err="1">
                <a:solidFill>
                  <a:schemeClr val="tx1"/>
                </a:solidFill>
              </a:rPr>
              <a:t>android:name</a:t>
            </a:r>
            <a:r>
              <a:rPr lang="fr-FR" altLang="en-US" dirty="0">
                <a:solidFill>
                  <a:schemeClr val="tx1"/>
                </a:solidFill>
              </a:rPr>
              <a:t>=</a:t>
            </a:r>
            <a:r>
              <a:rPr lang="fr-FR" altLang="en-US" b="1" i="1" dirty="0">
                <a:solidFill>
                  <a:schemeClr val="tx1"/>
                </a:solidFill>
              </a:rPr>
              <a:t>"it.cs.android30.FragmentTwo"</a:t>
            </a:r>
          </a:p>
          <a:p>
            <a:r>
              <a:rPr lang="fr-FR" altLang="en-US" dirty="0">
                <a:solidFill>
                  <a:schemeClr val="tx1"/>
                </a:solidFill>
              </a:rPr>
              <a:t>       </a:t>
            </a:r>
            <a:r>
              <a:rPr lang="fr-FR" altLang="en-US" dirty="0" err="1">
                <a:solidFill>
                  <a:schemeClr val="tx1"/>
                </a:solidFill>
              </a:rPr>
              <a:t>android:id</a:t>
            </a:r>
            <a:r>
              <a:rPr lang="fr-FR" altLang="en-US" dirty="0">
                <a:solidFill>
                  <a:schemeClr val="tx1"/>
                </a:solidFill>
              </a:rPr>
              <a:t>=</a:t>
            </a:r>
            <a:r>
              <a:rPr lang="fr-FR" altLang="en-US" i="1" dirty="0">
                <a:solidFill>
                  <a:schemeClr val="tx1"/>
                </a:solidFill>
              </a:rPr>
              <a:t>"@+id/f2"</a:t>
            </a:r>
          </a:p>
          <a:p>
            <a:r>
              <a:rPr lang="fr-FR" altLang="en-US" dirty="0">
                <a:solidFill>
                  <a:schemeClr val="tx1"/>
                </a:solidFill>
              </a:rPr>
              <a:t>       </a:t>
            </a:r>
            <a:r>
              <a:rPr lang="fr-FR" altLang="en-US" dirty="0" err="1">
                <a:solidFill>
                  <a:schemeClr val="tx1"/>
                </a:solidFill>
              </a:rPr>
              <a:t>android:layout_width</a:t>
            </a:r>
            <a:r>
              <a:rPr lang="fr-FR" altLang="en-US" dirty="0">
                <a:solidFill>
                  <a:schemeClr val="tx1"/>
                </a:solidFill>
              </a:rPr>
              <a:t>=</a:t>
            </a:r>
            <a:r>
              <a:rPr lang="fr-FR" altLang="en-US" i="1" dirty="0">
                <a:solidFill>
                  <a:schemeClr val="tx1"/>
                </a:solidFill>
              </a:rPr>
              <a:t>"</a:t>
            </a:r>
            <a:r>
              <a:rPr lang="fr-FR" altLang="en-US" i="1" dirty="0" err="1">
                <a:solidFill>
                  <a:schemeClr val="tx1"/>
                </a:solidFill>
              </a:rPr>
              <a:t>wrap_content</a:t>
            </a:r>
            <a:r>
              <a:rPr lang="fr-FR" altLang="en-US" i="1" dirty="0">
                <a:solidFill>
                  <a:schemeClr val="tx1"/>
                </a:solidFill>
              </a:rPr>
              <a:t>"</a:t>
            </a:r>
          </a:p>
          <a:p>
            <a:r>
              <a:rPr lang="fr-FR" altLang="en-US" dirty="0">
                <a:solidFill>
                  <a:schemeClr val="tx1"/>
                </a:solidFill>
              </a:rPr>
              <a:t>       </a:t>
            </a:r>
            <a:r>
              <a:rPr lang="fr-FR" altLang="en-US" dirty="0" err="1">
                <a:solidFill>
                  <a:schemeClr val="tx1"/>
                </a:solidFill>
              </a:rPr>
              <a:t>android:layout_height</a:t>
            </a:r>
            <a:r>
              <a:rPr lang="fr-FR" altLang="en-US" dirty="0">
                <a:solidFill>
                  <a:schemeClr val="tx1"/>
                </a:solidFill>
              </a:rPr>
              <a:t>=</a:t>
            </a:r>
            <a:r>
              <a:rPr lang="fr-FR" altLang="en-US" i="1" dirty="0">
                <a:solidFill>
                  <a:schemeClr val="tx1"/>
                </a:solidFill>
              </a:rPr>
              <a:t>"</a:t>
            </a:r>
            <a:r>
              <a:rPr lang="fr-FR" altLang="en-US" i="1" dirty="0" err="1">
                <a:solidFill>
                  <a:schemeClr val="tx1"/>
                </a:solidFill>
              </a:rPr>
              <a:t>fill_parent</a:t>
            </a:r>
            <a:r>
              <a:rPr lang="fr-FR" altLang="en-US" i="1" dirty="0">
                <a:solidFill>
                  <a:schemeClr val="tx1"/>
                </a:solidFill>
              </a:rPr>
              <a:t>"</a:t>
            </a:r>
          </a:p>
          <a:p>
            <a:r>
              <a:rPr lang="fr-FR" altLang="en-US" dirty="0">
                <a:solidFill>
                  <a:schemeClr val="tx1"/>
                </a:solidFill>
              </a:rPr>
              <a:t>       /&gt; </a:t>
            </a:r>
          </a:p>
          <a:p>
            <a:r>
              <a:rPr lang="fr-FR" altLang="en-US" dirty="0">
                <a:solidFill>
                  <a:schemeClr val="tx1"/>
                </a:solidFill>
              </a:rPr>
              <a:t>&lt;/</a:t>
            </a:r>
            <a:r>
              <a:rPr lang="fr-FR" altLang="en-US" dirty="0" err="1">
                <a:solidFill>
                  <a:schemeClr val="tx1"/>
                </a:solidFill>
              </a:rPr>
              <a:t>LinearLayout</a:t>
            </a:r>
            <a:r>
              <a:rPr lang="fr-FR" altLang="en-US" dirty="0">
                <a:solidFill>
                  <a:schemeClr val="tx1"/>
                </a:solidFill>
              </a:rPr>
              <a:t>&gt;</a:t>
            </a:r>
            <a:endParaRPr lang="en-US" alt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79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114</a:t>
            </a:fld>
            <a:endParaRPr lang="en"/>
          </a:p>
        </p:txBody>
      </p:sp>
      <p:pic>
        <p:nvPicPr>
          <p:cNvPr id="5" name="Picture 3" descr="fragment_life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2568528" cy="316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562600" y="1447801"/>
            <a:ext cx="2826488" cy="293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163794"/>
                </a:solidFill>
              </a:rPr>
              <a:t>Several </a:t>
            </a:r>
            <a:r>
              <a:rPr lang="en-US" altLang="en-US" b="1" dirty="0">
                <a:solidFill>
                  <a:srgbClr val="163794"/>
                </a:solidFill>
              </a:rPr>
              <a:t>callback methods </a:t>
            </a:r>
            <a:r>
              <a:rPr lang="en-US" altLang="en-US" dirty="0">
                <a:solidFill>
                  <a:srgbClr val="163794"/>
                </a:solidFill>
              </a:rPr>
              <a:t>to handle various stages of a Fragment lifecycle:</a:t>
            </a:r>
          </a:p>
          <a:p>
            <a:endParaRPr lang="en-US" altLang="en-US" dirty="0">
              <a:solidFill>
                <a:srgbClr val="163794"/>
              </a:solidFill>
            </a:endParaRPr>
          </a:p>
          <a:p>
            <a:r>
              <a:rPr lang="en-US" altLang="en-US" b="1" dirty="0" err="1">
                <a:solidFill>
                  <a:srgbClr val="163794"/>
                </a:solidFill>
              </a:rPr>
              <a:t>onCreate</a:t>
            </a:r>
            <a:r>
              <a:rPr lang="en-US" altLang="en-US" dirty="0">
                <a:solidFill>
                  <a:srgbClr val="163794"/>
                </a:solidFill>
              </a:rPr>
              <a:t>() 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 called when creating the Fragment.</a:t>
            </a:r>
            <a:endParaRPr lang="en-US" altLang="en-US" dirty="0">
              <a:solidFill>
                <a:srgbClr val="163794"/>
              </a:solidFill>
            </a:endParaRPr>
          </a:p>
          <a:p>
            <a:endParaRPr lang="en-US" altLang="en-US" dirty="0">
              <a:solidFill>
                <a:srgbClr val="163794"/>
              </a:solidFill>
            </a:endParaRPr>
          </a:p>
          <a:p>
            <a:r>
              <a:rPr lang="en-US" altLang="en-US" b="1" dirty="0" err="1">
                <a:solidFill>
                  <a:srgbClr val="163794"/>
                </a:solidFill>
              </a:rPr>
              <a:t>onCreateView</a:t>
            </a:r>
            <a:r>
              <a:rPr lang="en-US" altLang="en-US" dirty="0">
                <a:solidFill>
                  <a:srgbClr val="163794"/>
                </a:solidFill>
              </a:rPr>
              <a:t>() 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 called when it is time for the Fragment to draw the user interface the first time. </a:t>
            </a:r>
            <a:endParaRPr lang="en-US" altLang="en-US" dirty="0">
              <a:solidFill>
                <a:srgbClr val="163794"/>
              </a:solidFill>
            </a:endParaRPr>
          </a:p>
          <a:p>
            <a:endParaRPr lang="en-US" altLang="en-US" dirty="0">
              <a:solidFill>
                <a:srgbClr val="163794"/>
              </a:solidFill>
            </a:endParaRPr>
          </a:p>
          <a:p>
            <a:r>
              <a:rPr lang="en-US" altLang="en-US" b="1" dirty="0" err="1">
                <a:solidFill>
                  <a:srgbClr val="163794"/>
                </a:solidFill>
              </a:rPr>
              <a:t>onPause</a:t>
            </a:r>
            <a:r>
              <a:rPr lang="en-US" altLang="en-US" dirty="0">
                <a:solidFill>
                  <a:srgbClr val="163794"/>
                </a:solidFill>
              </a:rPr>
              <a:t>() 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 called when the user is leaving the Fragment.</a:t>
            </a:r>
            <a:endParaRPr lang="en-US" altLang="en-US" dirty="0">
              <a:solidFill>
                <a:srgbClr val="163794"/>
              </a:solidFill>
            </a:endParaRPr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>
                <a:latin typeface="Verdana" panose="020B0604030504040204" pitchFamily="34" charset="0"/>
                <a:ea typeface="SimSun" panose="02010600030101010101" pitchFamily="2" charset="-122"/>
              </a:rPr>
              <a:t>Android: </a:t>
            </a:r>
            <a:r>
              <a:rPr lang="en-US" altLang="zh-CN" sz="3200" b="1" dirty="0">
                <a:solidFill>
                  <a:srgbClr val="FFFF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Fragment Lifecycle</a:t>
            </a:r>
            <a:endParaRPr lang="en-US" altLang="zh-CN" sz="3200" b="1" dirty="0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74922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115</a:t>
            </a:fld>
            <a:endParaRPr lang="en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>
                <a:latin typeface="Verdana" panose="020B0604030504040204" pitchFamily="34" charset="0"/>
                <a:ea typeface="SimSun" panose="02010600030101010101" pitchFamily="2" charset="-122"/>
              </a:rPr>
              <a:t>Android: </a:t>
            </a:r>
            <a:r>
              <a:rPr lang="en-US" altLang="zh-CN" sz="3200" b="1" dirty="0">
                <a:solidFill>
                  <a:srgbClr val="FFFF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Fragment Creation</a:t>
            </a:r>
            <a:endParaRPr lang="en-US" altLang="zh-CN" sz="3200" b="1" dirty="0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542259" y="1073888"/>
            <a:ext cx="81126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solidFill>
                  <a:srgbClr val="163794"/>
                </a:solidFill>
              </a:rPr>
              <a:t>onCreateView</a:t>
            </a:r>
            <a:r>
              <a:rPr lang="en-US" altLang="en-US" sz="2000" dirty="0">
                <a:solidFill>
                  <a:srgbClr val="163794"/>
                </a:solidFill>
              </a:rPr>
              <a:t>() </a:t>
            </a:r>
            <a:r>
              <a:rPr lang="en-US" altLang="en-US" sz="2000" dirty="0">
                <a:solidFill>
                  <a:srgbClr val="163794"/>
                </a:solidFill>
                <a:sym typeface="Wingdings" panose="05000000000000000000" pitchFamily="2" charset="2"/>
              </a:rPr>
              <a:t> must return the </a:t>
            </a:r>
            <a:r>
              <a:rPr lang="en-US" altLang="en-US" sz="2000" b="1" dirty="0">
                <a:solidFill>
                  <a:srgbClr val="163794"/>
                </a:solidFill>
                <a:sym typeface="Wingdings" panose="05000000000000000000" pitchFamily="2" charset="2"/>
              </a:rPr>
              <a:t>View</a:t>
            </a:r>
            <a:r>
              <a:rPr lang="en-US" altLang="en-US" sz="2000" dirty="0">
                <a:solidFill>
                  <a:srgbClr val="163794"/>
                </a:solidFill>
                <a:sym typeface="Wingdings" panose="05000000000000000000" pitchFamily="2" charset="2"/>
              </a:rPr>
              <a:t> associated to the UI of the Fragment (if any) …</a:t>
            </a:r>
            <a:endParaRPr lang="en-US" altLang="en-US" sz="2000" dirty="0">
              <a:solidFill>
                <a:srgbClr val="163794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42259" y="1963479"/>
            <a:ext cx="7676708" cy="2431435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public class </a:t>
            </a:r>
            <a:r>
              <a:rPr lang="en-US" altLang="en-US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ExampleFragment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b="1" dirty="0">
                <a:solidFill>
                  <a:srgbClr val="163794"/>
                </a:solidFill>
                <a:latin typeface="Lucida Console" panose="020B0609040504020204" pitchFamily="49" charset="0"/>
              </a:rPr>
              <a:t>extends Fragment 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{</a:t>
            </a:r>
          </a:p>
          <a:p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  </a:t>
            </a:r>
          </a:p>
          <a:p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 @Override</a:t>
            </a:r>
          </a:p>
          <a:p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 public View </a:t>
            </a:r>
            <a:r>
              <a:rPr lang="en-US" altLang="en-US" b="1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onCreateView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(</a:t>
            </a:r>
            <a:r>
              <a:rPr lang="en-US" altLang="en-US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LayoutInflater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inflater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, </a:t>
            </a:r>
            <a:r>
              <a:rPr lang="en-US" altLang="en-US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ViewGroup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 container, Bundle saved) {</a:t>
            </a:r>
          </a:p>
          <a:p>
            <a:endParaRPr lang="en-US" altLang="en-US" sz="2000" dirty="0">
              <a:solidFill>
                <a:srgbClr val="163794"/>
              </a:solidFill>
              <a:latin typeface="Lucida Console" panose="020B0609040504020204" pitchFamily="49" charset="0"/>
            </a:endParaRPr>
          </a:p>
          <a:p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  return </a:t>
            </a:r>
            <a:r>
              <a:rPr lang="en-US" altLang="en-US" b="1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inflater.inflate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R.layout.example_fragment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, container, false);</a:t>
            </a:r>
          </a:p>
          <a:p>
            <a:endParaRPr lang="en-US" altLang="en-US" sz="2000" dirty="0">
              <a:solidFill>
                <a:srgbClr val="163794"/>
              </a:solidFill>
              <a:latin typeface="Lucida Console" panose="020B0609040504020204" pitchFamily="49" charset="0"/>
            </a:endParaRPr>
          </a:p>
          <a:p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89690838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116</a:t>
            </a:fld>
            <a:endParaRPr lang="e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6850" y="163513"/>
            <a:ext cx="9658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>
                <a:latin typeface="Verdana" panose="020B0604030504040204" pitchFamily="34" charset="0"/>
                <a:ea typeface="SimSun" panose="02010600030101010101" pitchFamily="2" charset="-122"/>
              </a:rPr>
              <a:t>Android: </a:t>
            </a:r>
            <a:r>
              <a:rPr lang="en-US" altLang="zh-CN" sz="3200" b="1" dirty="0">
                <a:solidFill>
                  <a:srgbClr val="FFFF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Fragment Lifecycle</a:t>
            </a:r>
            <a:endParaRPr lang="en-US" altLang="zh-CN" sz="3200" b="1" dirty="0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572000" y="1447800"/>
            <a:ext cx="3785191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u="sng" dirty="0">
                <a:solidFill>
                  <a:srgbClr val="163794"/>
                </a:solidFill>
              </a:rPr>
              <a:t>The lifecycle of the Activity in which the Fragment lives directly affects the lifecycle of the Fragment</a:t>
            </a:r>
            <a:r>
              <a:rPr lang="en-US" altLang="en-US" dirty="0">
                <a:solidFill>
                  <a:srgbClr val="163794"/>
                </a:solidFill>
              </a:rPr>
              <a:t>. </a:t>
            </a:r>
          </a:p>
          <a:p>
            <a:endParaRPr lang="en-US" altLang="en-US" dirty="0">
              <a:solidFill>
                <a:srgbClr val="163794"/>
              </a:solidFill>
            </a:endParaRPr>
          </a:p>
          <a:p>
            <a:r>
              <a:rPr lang="en-US" altLang="en-US" b="1" dirty="0" err="1">
                <a:solidFill>
                  <a:srgbClr val="163794"/>
                </a:solidFill>
              </a:rPr>
              <a:t>onPause</a:t>
            </a:r>
            <a:r>
              <a:rPr lang="en-US" altLang="en-US" dirty="0">
                <a:solidFill>
                  <a:srgbClr val="163794"/>
                </a:solidFill>
              </a:rPr>
              <a:t> (Activity) 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 </a:t>
            </a:r>
            <a:r>
              <a:rPr lang="en-US" altLang="en-US" b="1" dirty="0" err="1">
                <a:solidFill>
                  <a:srgbClr val="163794"/>
                </a:solidFill>
                <a:sym typeface="Wingdings" panose="05000000000000000000" pitchFamily="2" charset="2"/>
              </a:rPr>
              <a:t>onPause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 (Fragment)</a:t>
            </a:r>
          </a:p>
          <a:p>
            <a:endParaRPr lang="en-US" altLang="en-US" dirty="0">
              <a:solidFill>
                <a:srgbClr val="163794"/>
              </a:solidFill>
              <a:sym typeface="Wingdings" panose="05000000000000000000" pitchFamily="2" charset="2"/>
            </a:endParaRPr>
          </a:p>
          <a:p>
            <a:r>
              <a:rPr lang="en-US" altLang="en-US" b="1" dirty="0" err="1">
                <a:solidFill>
                  <a:srgbClr val="163794"/>
                </a:solidFill>
                <a:sym typeface="Wingdings" panose="05000000000000000000" pitchFamily="2" charset="2"/>
              </a:rPr>
              <a:t>onStart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 (Activity)  </a:t>
            </a:r>
            <a:r>
              <a:rPr lang="en-US" altLang="en-US" b="1" dirty="0" err="1">
                <a:solidFill>
                  <a:srgbClr val="163794"/>
                </a:solidFill>
                <a:sym typeface="Wingdings" panose="05000000000000000000" pitchFamily="2" charset="2"/>
              </a:rPr>
              <a:t>onStart</a:t>
            </a:r>
            <a:r>
              <a:rPr lang="en-US" altLang="en-US" b="1" dirty="0">
                <a:solidFill>
                  <a:srgbClr val="163794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(Fragment)</a:t>
            </a:r>
          </a:p>
          <a:p>
            <a:endParaRPr lang="en-US" altLang="en-US" dirty="0">
              <a:solidFill>
                <a:srgbClr val="163794"/>
              </a:solidFill>
              <a:sym typeface="Wingdings" panose="05000000000000000000" pitchFamily="2" charset="2"/>
            </a:endParaRPr>
          </a:p>
          <a:p>
            <a:r>
              <a:rPr lang="en-US" altLang="en-US" b="1" dirty="0" err="1">
                <a:solidFill>
                  <a:srgbClr val="163794"/>
                </a:solidFill>
                <a:sym typeface="Wingdings" panose="05000000000000000000" pitchFamily="2" charset="2"/>
              </a:rPr>
              <a:t>onDestroy</a:t>
            </a:r>
            <a:r>
              <a:rPr lang="en-US" altLang="en-US" b="1" dirty="0">
                <a:solidFill>
                  <a:srgbClr val="163794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(Activity)  </a:t>
            </a:r>
            <a:r>
              <a:rPr lang="en-US" altLang="en-US" b="1" dirty="0" err="1">
                <a:solidFill>
                  <a:srgbClr val="163794"/>
                </a:solidFill>
                <a:sym typeface="Wingdings" panose="05000000000000000000" pitchFamily="2" charset="2"/>
              </a:rPr>
              <a:t>onDestroy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 (Fragment)</a:t>
            </a:r>
          </a:p>
          <a:p>
            <a:endParaRPr lang="en-US" altLang="en-US" dirty="0">
              <a:solidFill>
                <a:srgbClr val="163794"/>
              </a:solidFill>
              <a:sym typeface="Wingdings" panose="05000000000000000000" pitchFamily="2" charset="2"/>
            </a:endParaRPr>
          </a:p>
          <a:p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Fragments have also extra lifecycle callbacks to enable runtime creation/destroy.</a:t>
            </a:r>
          </a:p>
        </p:txBody>
      </p:sp>
      <p:pic>
        <p:nvPicPr>
          <p:cNvPr id="8" name="Picture 7" descr="activity_fragment_life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9" y="1054270"/>
            <a:ext cx="3466214" cy="3680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666398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117</a:t>
            </a:fld>
            <a:endParaRPr lang="e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095154"/>
            <a:ext cx="9213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163794"/>
                </a:solidFill>
              </a:rPr>
              <a:t>A </a:t>
            </a:r>
            <a:r>
              <a:rPr lang="en-US" altLang="en-US" sz="2000" b="1" dirty="0">
                <a:solidFill>
                  <a:srgbClr val="163794"/>
                </a:solidFill>
              </a:rPr>
              <a:t>Fragment</a:t>
            </a:r>
            <a:r>
              <a:rPr lang="en-US" altLang="en-US" sz="2000" dirty="0">
                <a:solidFill>
                  <a:srgbClr val="163794"/>
                </a:solidFill>
              </a:rPr>
              <a:t> can get a reference to the Activity …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11700" y="1594122"/>
            <a:ext cx="6741301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>
                <a:solidFill>
                  <a:srgbClr val="163794"/>
                </a:solidFill>
                <a:latin typeface="Lucida Console" panose="020B0609040504020204" pitchFamily="49" charset="0"/>
              </a:rPr>
              <a:t>Activity getActivity()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8600" y="2093090"/>
            <a:ext cx="9213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163794"/>
                </a:solidFill>
              </a:rPr>
              <a:t>An </a:t>
            </a:r>
            <a:r>
              <a:rPr lang="en-US" altLang="en-US" sz="2000" b="1" dirty="0">
                <a:solidFill>
                  <a:srgbClr val="163794"/>
                </a:solidFill>
              </a:rPr>
              <a:t>Activity</a:t>
            </a:r>
            <a:r>
              <a:rPr lang="en-US" altLang="en-US" sz="2000" dirty="0">
                <a:solidFill>
                  <a:srgbClr val="163794"/>
                </a:solidFill>
              </a:rPr>
              <a:t> can get a reference to the Fragment …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791" y="2665305"/>
            <a:ext cx="9138209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ExampleFragment</a:t>
            </a:r>
            <a:r>
              <a:rPr lang="en-US" altLang="en-US" sz="2000" dirty="0">
                <a:solidFill>
                  <a:srgbClr val="163794"/>
                </a:solidFill>
                <a:latin typeface="Lucida Console" panose="020B0609040504020204" pitchFamily="49" charset="0"/>
              </a:rPr>
              <a:t> fragment=(</a:t>
            </a:r>
            <a:r>
              <a:rPr lang="en-US" altLang="en-US" sz="2000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ExampleFragment</a:t>
            </a:r>
            <a:r>
              <a:rPr lang="en-US" altLang="en-US" sz="2000" dirty="0">
                <a:solidFill>
                  <a:srgbClr val="163794"/>
                </a:solidFill>
                <a:latin typeface="Lucida Console" panose="020B0609040504020204" pitchFamily="49" charset="0"/>
              </a:rPr>
              <a:t>) </a:t>
            </a:r>
            <a:r>
              <a:rPr lang="en-US" altLang="en-US" sz="2000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getFragmentManager</a:t>
            </a:r>
            <a:r>
              <a:rPr lang="en-US" altLang="en-US" sz="2000" dirty="0">
                <a:solidFill>
                  <a:srgbClr val="163794"/>
                </a:solidFill>
                <a:latin typeface="Lucida Console" panose="020B0609040504020204" pitchFamily="49" charset="0"/>
              </a:rPr>
              <a:t>().</a:t>
            </a:r>
            <a:r>
              <a:rPr lang="en-US" altLang="en-US" sz="2000" b="1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findFragmentById</a:t>
            </a:r>
            <a:r>
              <a:rPr lang="en-US" altLang="en-US" sz="2000" dirty="0">
                <a:solidFill>
                  <a:srgbClr val="163794"/>
                </a:solidFill>
                <a:latin typeface="Lucida Console" panose="020B0609040504020204" pitchFamily="49" charset="0"/>
              </a:rPr>
              <a:t>(</a:t>
            </a:r>
            <a:r>
              <a:rPr lang="en-US" altLang="en-US" sz="2000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R.id.example_fragment</a:t>
            </a:r>
            <a:r>
              <a:rPr lang="en-US" altLang="en-US" sz="2000" dirty="0">
                <a:solidFill>
                  <a:srgbClr val="163794"/>
                </a:solidFill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-69112" y="3853073"/>
            <a:ext cx="9213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163794"/>
                </a:solidFill>
              </a:rPr>
              <a:t>The </a:t>
            </a:r>
            <a:r>
              <a:rPr lang="en-US" altLang="en-US" sz="2000" b="1" dirty="0" err="1">
                <a:solidFill>
                  <a:srgbClr val="163794"/>
                </a:solidFill>
              </a:rPr>
              <a:t>FragmentManager</a:t>
            </a:r>
            <a:r>
              <a:rPr lang="en-US" altLang="en-US" sz="2000" dirty="0">
                <a:solidFill>
                  <a:srgbClr val="163794"/>
                </a:solidFill>
              </a:rPr>
              <a:t> manages the Fragment associated to the current  Activity.</a:t>
            </a:r>
          </a:p>
        </p:txBody>
      </p:sp>
    </p:spTree>
    <p:extLst>
      <p:ext uri="{BB962C8B-B14F-4D97-AF65-F5344CB8AC3E}">
        <p14:creationId xmlns:p14="http://schemas.microsoft.com/office/powerpoint/2010/main" val="3457664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118</a:t>
            </a:fld>
            <a:endParaRPr lang="en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 dirty="0">
                <a:latin typeface="Verdana" panose="020B0604030504040204" pitchFamily="34" charset="0"/>
                <a:ea typeface="SimSun" panose="02010600030101010101" pitchFamily="2" charset="-122"/>
              </a:rPr>
              <a:t>Android: </a:t>
            </a:r>
            <a:r>
              <a:rPr lang="en-US" altLang="zh-CN" sz="3200" b="1" dirty="0">
                <a:solidFill>
                  <a:srgbClr val="FFFF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Managing Fragments</a:t>
            </a:r>
            <a:endParaRPr lang="en-US" altLang="zh-CN" sz="3200" b="1" dirty="0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51614" y="1233376"/>
            <a:ext cx="7086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163794"/>
                </a:solidFill>
              </a:rPr>
              <a:t>In some cases, </a:t>
            </a:r>
            <a:r>
              <a:rPr lang="en-US" altLang="en-US" sz="2000" u="sng" dirty="0">
                <a:solidFill>
                  <a:srgbClr val="163794"/>
                </a:solidFill>
              </a:rPr>
              <a:t>a Fragment must share an event with the Activity </a:t>
            </a:r>
            <a:r>
              <a:rPr lang="en-US" altLang="en-US" sz="2000" dirty="0">
                <a:solidFill>
                  <a:srgbClr val="163794"/>
                </a:solidFill>
              </a:rPr>
              <a:t>… how to do it?</a:t>
            </a:r>
          </a:p>
          <a:p>
            <a:endParaRPr lang="en-US" altLang="en-US" sz="2000" dirty="0">
              <a:solidFill>
                <a:srgbClr val="163794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sz="2000" dirty="0">
                <a:solidFill>
                  <a:srgbClr val="163794"/>
                </a:solidFill>
              </a:rPr>
              <a:t>Define a </a:t>
            </a:r>
            <a:r>
              <a:rPr lang="en-US" altLang="en-US" sz="2000" b="1" dirty="0">
                <a:solidFill>
                  <a:srgbClr val="163794"/>
                </a:solidFill>
              </a:rPr>
              <a:t>callback</a:t>
            </a:r>
            <a:r>
              <a:rPr lang="en-US" altLang="en-US" sz="2000" dirty="0">
                <a:solidFill>
                  <a:srgbClr val="163794"/>
                </a:solidFill>
              </a:rPr>
              <a:t> interface inside the </a:t>
            </a:r>
            <a:r>
              <a:rPr lang="en-US" altLang="en-US" sz="2000" dirty="0" smtClean="0">
                <a:solidFill>
                  <a:srgbClr val="163794"/>
                </a:solidFill>
              </a:rPr>
              <a:t>Fragment</a:t>
            </a:r>
          </a:p>
          <a:p>
            <a:pPr>
              <a:buFontTx/>
              <a:buAutoNum type="arabicPeriod"/>
            </a:pPr>
            <a:endParaRPr lang="en-US" altLang="en-US" sz="2000" dirty="0">
              <a:solidFill>
                <a:srgbClr val="163794"/>
              </a:solidFill>
            </a:endParaRPr>
          </a:p>
          <a:p>
            <a:pPr>
              <a:buFontTx/>
              <a:buAutoNum type="arabicPeriod"/>
            </a:pPr>
            <a:endParaRPr lang="en-US" altLang="en-US" sz="2000" dirty="0" smtClean="0">
              <a:solidFill>
                <a:srgbClr val="163794"/>
              </a:solidFill>
            </a:endParaRPr>
          </a:p>
          <a:p>
            <a:pPr>
              <a:buFontTx/>
              <a:buAutoNum type="arabicPeriod"/>
            </a:pPr>
            <a:endParaRPr lang="en-US" altLang="en-US" sz="2000" dirty="0">
              <a:solidFill>
                <a:srgbClr val="163794"/>
              </a:solidFill>
            </a:endParaRPr>
          </a:p>
          <a:p>
            <a:endParaRPr lang="en-US" altLang="en-US" sz="2000" dirty="0">
              <a:solidFill>
                <a:srgbClr val="163794"/>
              </a:solidFill>
            </a:endParaRPr>
          </a:p>
          <a:p>
            <a:endParaRPr lang="en-US" altLang="en-US" sz="2000" dirty="0">
              <a:solidFill>
                <a:srgbClr val="163794"/>
              </a:solidFill>
            </a:endParaRPr>
          </a:p>
          <a:p>
            <a:r>
              <a:rPr lang="en-US" altLang="en-US" sz="2000" dirty="0" smtClean="0">
                <a:solidFill>
                  <a:srgbClr val="163794"/>
                </a:solidFill>
              </a:rPr>
              <a:t>2.Require </a:t>
            </a:r>
            <a:r>
              <a:rPr lang="en-US" altLang="en-US" sz="2000" dirty="0">
                <a:solidFill>
                  <a:srgbClr val="163794"/>
                </a:solidFill>
              </a:rPr>
              <a:t>that the host Activity implements it</a:t>
            </a:r>
          </a:p>
          <a:p>
            <a:pPr>
              <a:buFontTx/>
              <a:buAutoNum type="arabicPeriod"/>
            </a:pPr>
            <a:endParaRPr lang="en-US" altLang="en-US" sz="2000" dirty="0">
              <a:solidFill>
                <a:srgbClr val="163794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34140" y="2510648"/>
            <a:ext cx="6563832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163794"/>
                </a:solidFill>
                <a:latin typeface="Lucida Console" panose="020B0609040504020204" pitchFamily="49" charset="0"/>
              </a:rPr>
              <a:t>public interface </a:t>
            </a:r>
            <a:r>
              <a:rPr lang="en-US" altLang="en-US" sz="1800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OnArticleSelectedListener</a:t>
            </a:r>
            <a:r>
              <a:rPr lang="en-US" altLang="en-US" sz="1800" dirty="0">
                <a:solidFill>
                  <a:srgbClr val="163794"/>
                </a:solidFill>
                <a:latin typeface="Lucida Console" panose="020B0609040504020204" pitchFamily="49" charset="0"/>
              </a:rPr>
              <a:t> {</a:t>
            </a:r>
          </a:p>
          <a:p>
            <a:r>
              <a:rPr lang="en-US" altLang="en-US" sz="1800" dirty="0">
                <a:solidFill>
                  <a:srgbClr val="163794"/>
                </a:solidFill>
                <a:latin typeface="Lucida Console" panose="020B0609040504020204" pitchFamily="49" charset="0"/>
              </a:rPr>
              <a:t>	public void </a:t>
            </a:r>
            <a:r>
              <a:rPr lang="en-US" altLang="en-US" sz="1800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onArticleSelected</a:t>
            </a:r>
            <a:r>
              <a:rPr lang="en-US" altLang="en-US" sz="1800" dirty="0">
                <a:solidFill>
                  <a:srgbClr val="163794"/>
                </a:solidFill>
                <a:latin typeface="Lucida Console" panose="020B0609040504020204" pitchFamily="49" charset="0"/>
              </a:rPr>
              <a:t>(Uri </a:t>
            </a:r>
            <a:r>
              <a:rPr lang="en-US" altLang="en-US" sz="1800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uri</a:t>
            </a:r>
            <a:r>
              <a:rPr lang="en-US" altLang="en-US" sz="1800" dirty="0">
                <a:solidFill>
                  <a:srgbClr val="163794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altLang="en-US" sz="1800" dirty="0">
                <a:solidFill>
                  <a:srgbClr val="163794"/>
                </a:solidFill>
                <a:latin typeface="Lucida Console" panose="020B0609040504020204" pitchFamily="49" charset="0"/>
              </a:rPr>
              <a:t>	…</a:t>
            </a:r>
          </a:p>
          <a:p>
            <a:r>
              <a:rPr lang="en-US" altLang="en-US" sz="1800" dirty="0">
                <a:solidFill>
                  <a:srgbClr val="163794"/>
                </a:solidFill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588133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119</a:t>
            </a:fld>
            <a:endParaRPr lang="e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8721" y="1190847"/>
            <a:ext cx="774581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163794"/>
                </a:solidFill>
              </a:rPr>
              <a:t>Fragments can be </a:t>
            </a:r>
            <a:r>
              <a:rPr lang="en-US" altLang="en-US" sz="2000" u="sng" dirty="0">
                <a:solidFill>
                  <a:srgbClr val="163794"/>
                </a:solidFill>
              </a:rPr>
              <a:t>added/removed/replaced </a:t>
            </a:r>
            <a:r>
              <a:rPr lang="en-US" altLang="en-US" sz="2000" dirty="0">
                <a:solidFill>
                  <a:srgbClr val="163794"/>
                </a:solidFill>
              </a:rPr>
              <a:t>while the Activity is running …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rgbClr val="16379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163794"/>
                </a:solidFill>
              </a:rPr>
              <a:t>Each set of changes to the Activity is called a  </a:t>
            </a:r>
            <a:r>
              <a:rPr lang="en-US" altLang="en-US" sz="2000" b="1" dirty="0">
                <a:solidFill>
                  <a:srgbClr val="163794"/>
                </a:solidFill>
              </a:rPr>
              <a:t>Transaction</a:t>
            </a:r>
            <a:r>
              <a:rPr lang="en-US" altLang="en-US" sz="2000" dirty="0">
                <a:solidFill>
                  <a:srgbClr val="163794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rgbClr val="16379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163794"/>
                </a:solidFill>
              </a:rPr>
              <a:t>Transaction</a:t>
            </a:r>
            <a:r>
              <a:rPr lang="en-US" altLang="en-US" sz="2000" dirty="0">
                <a:solidFill>
                  <a:srgbClr val="163794"/>
                </a:solidFill>
              </a:rPr>
              <a:t> can be saved in order to allow a user to navigate backward among Fragments when he clicks on the “Back” button.</a:t>
            </a:r>
          </a:p>
        </p:txBody>
      </p:sp>
    </p:spTree>
    <p:extLst>
      <p:ext uri="{BB962C8B-B14F-4D97-AF65-F5344CB8AC3E}">
        <p14:creationId xmlns:p14="http://schemas.microsoft.com/office/powerpoint/2010/main" val="84364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Define layout in XML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i="1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&lt;?</a:t>
            </a: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xml version=</a:t>
            </a: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"1.0" </a:t>
            </a: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encoding=</a:t>
            </a: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"utf-8"</a:t>
            </a:r>
            <a:r>
              <a:rPr lang="en" sz="1800" i="1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?&gt;</a:t>
            </a:r>
          </a:p>
          <a:p>
            <a:pPr lvl="0" rtl="0">
              <a:spcBef>
                <a:spcPts val="200"/>
              </a:spcBef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800" b="1">
                <a:solidFill>
                  <a:srgbClr val="00008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RelativeLayout </a:t>
            </a:r>
          </a:p>
          <a:p>
            <a:pPr lvl="0">
              <a:spcBef>
                <a:spcPts val="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xmlns:</a:t>
            </a:r>
            <a:r>
              <a:rPr lang="en" sz="1800" b="1">
                <a:solidFill>
                  <a:srgbClr val="660E7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android</a:t>
            </a: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"http://schemas.android.com/apk/res/android"</a:t>
            </a:r>
          </a:p>
          <a:p>
            <a:pPr lvl="0">
              <a:spcBef>
                <a:spcPts val="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800" b="1">
                <a:solidFill>
                  <a:srgbClr val="660E7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android</a:t>
            </a: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:layout_width=</a:t>
            </a: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"match_parent"</a:t>
            </a:r>
          </a:p>
          <a:p>
            <a:pPr lvl="0">
              <a:spcBef>
                <a:spcPts val="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800" b="1">
                <a:solidFill>
                  <a:srgbClr val="660E7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android</a:t>
            </a: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:layout_height=</a:t>
            </a: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"match_parent"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lvl="0">
              <a:spcBef>
                <a:spcPts val="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&lt;</a:t>
            </a:r>
            <a:r>
              <a:rPr lang="en" sz="1800" b="1">
                <a:solidFill>
                  <a:srgbClr val="00008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TextView</a:t>
            </a:r>
          </a:p>
          <a:p>
            <a:pPr lvl="0">
              <a:spcBef>
                <a:spcPts val="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00008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" sz="1800" b="1">
                <a:solidFill>
                  <a:srgbClr val="660E7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android</a:t>
            </a: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:layout_width=</a:t>
            </a: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"wrap_content"</a:t>
            </a:r>
          </a:p>
          <a:p>
            <a:pPr lvl="0">
              <a:spcBef>
                <a:spcPts val="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" sz="1800" b="1">
                <a:solidFill>
                  <a:srgbClr val="660E7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android</a:t>
            </a: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:layout_height=</a:t>
            </a: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"wrap_content"</a:t>
            </a:r>
          </a:p>
          <a:p>
            <a:pPr lvl="0">
              <a:spcBef>
                <a:spcPts val="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" sz="1800" b="1">
                <a:solidFill>
                  <a:srgbClr val="660E7A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android</a:t>
            </a:r>
            <a:r>
              <a:rPr lang="en" sz="1800" b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:text=</a:t>
            </a:r>
            <a:r>
              <a:rPr lang="en" sz="1800" b="1">
                <a:solidFill>
                  <a:srgbClr val="008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"Let's Shop for Food!"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/&gt;</a:t>
            </a:r>
          </a:p>
          <a:p>
            <a:pPr lvl="0">
              <a:spcBef>
                <a:spcPts val="200"/>
              </a:spcBef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&lt;/</a:t>
            </a:r>
            <a:r>
              <a:rPr lang="en" sz="1800" b="1">
                <a:solidFill>
                  <a:srgbClr val="00008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RelativeLayout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120</a:t>
            </a:fld>
            <a:endParaRPr lang="en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latin typeface="Verdana" panose="020B0604030504040204" pitchFamily="34" charset="0"/>
                <a:ea typeface="SimSun" panose="02010600030101010101" pitchFamily="2" charset="-122"/>
              </a:rPr>
              <a:t>Android: </a:t>
            </a:r>
            <a:r>
              <a:rPr lang="en-US" altLang="zh-CN" sz="3200" b="1">
                <a:solidFill>
                  <a:srgbClr val="FFFF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Fragment Transactions</a:t>
            </a:r>
            <a:endParaRPr lang="en-US" altLang="zh-CN" sz="3200" b="1">
              <a:solidFill>
                <a:schemeClr val="accent1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7900" y="1435395"/>
            <a:ext cx="7481857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>
                <a:solidFill>
                  <a:srgbClr val="163794"/>
                </a:solidFill>
                <a:latin typeface="Lucida Console" panose="020B0609040504020204" pitchFamily="49" charset="0"/>
              </a:rPr>
              <a:t>FragmentManager man=getFragmentManager();</a:t>
            </a:r>
          </a:p>
          <a:p>
            <a:r>
              <a:rPr lang="en-US" altLang="en-US">
                <a:solidFill>
                  <a:srgbClr val="163794"/>
                </a:solidFill>
                <a:latin typeface="Lucida Console" panose="020B0609040504020204" pitchFamily="49" charset="0"/>
              </a:rPr>
              <a:t>FragmentTransaction transaction=man.beginTransaction();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24701" y="2664775"/>
            <a:ext cx="7655854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FragmentExample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newFragment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=new </a:t>
            </a:r>
            <a:r>
              <a:rPr lang="en-US" altLang="en-US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FragmentExample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();</a:t>
            </a:r>
          </a:p>
          <a:p>
            <a:r>
              <a:rPr lang="en-US" altLang="en-US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transaction.replace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(</a:t>
            </a:r>
            <a:r>
              <a:rPr lang="en-US" altLang="en-US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R.id.fragment_container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, </a:t>
            </a:r>
            <a:r>
              <a:rPr lang="en-US" altLang="en-US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newFragment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);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11700" y="3796106"/>
            <a:ext cx="7481857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163794"/>
                </a:solidFill>
                <a:latin typeface="Lucida Console" panose="020B0609040504020204" pitchFamily="49" charset="0"/>
              </a:rPr>
              <a:t>transaction.addToBackState</a:t>
            </a:r>
            <a:r>
              <a:rPr lang="en-US" altLang="en-US" dirty="0">
                <a:solidFill>
                  <a:srgbClr val="163794"/>
                </a:solidFill>
                <a:latin typeface="Lucida Console" panose="020B0609040504020204" pitchFamily="49" charset="0"/>
              </a:rPr>
              <a:t>(null);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24701" y="4175617"/>
            <a:ext cx="7481857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>
                <a:solidFill>
                  <a:srgbClr val="163794"/>
                </a:solidFill>
                <a:latin typeface="Lucida Console" panose="020B0609040504020204" pitchFamily="49" charset="0"/>
              </a:rPr>
              <a:t>transaction.commit();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100" y="978195"/>
            <a:ext cx="6727871" cy="307777"/>
          </a:xfrm>
          <a:prstGeom prst="rect">
            <a:avLst/>
          </a:prstGeom>
          <a:gradFill rotWithShape="1">
            <a:gsLst>
              <a:gs pos="0">
                <a:srgbClr val="FAE6E6"/>
              </a:gs>
              <a:gs pos="64999">
                <a:srgbClr val="F1BFBF"/>
              </a:gs>
              <a:gs pos="100000">
                <a:srgbClr val="EDA3A3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63794"/>
                </a:solidFill>
                <a:latin typeface="+mn-lt"/>
                <a:ea typeface="+mn-ea"/>
              </a:rPr>
              <a:t>1. </a:t>
            </a:r>
            <a:r>
              <a:rPr lang="en-US" b="1" dirty="0">
                <a:solidFill>
                  <a:srgbClr val="163794"/>
                </a:solidFill>
                <a:latin typeface="+mn-lt"/>
                <a:ea typeface="+mn-ea"/>
              </a:rPr>
              <a:t>ACQUIRE</a:t>
            </a:r>
            <a:r>
              <a:rPr lang="en-US" dirty="0">
                <a:solidFill>
                  <a:srgbClr val="163794"/>
                </a:solidFill>
                <a:latin typeface="+mn-lt"/>
                <a:ea typeface="+mn-ea"/>
              </a:rPr>
              <a:t> an  instance of the FRAGMENT MANAGER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7900" y="2131375"/>
            <a:ext cx="6727871" cy="307777"/>
          </a:xfrm>
          <a:prstGeom prst="rect">
            <a:avLst/>
          </a:prstGeom>
          <a:gradFill rotWithShape="1">
            <a:gsLst>
              <a:gs pos="0">
                <a:srgbClr val="FAE6E6"/>
              </a:gs>
              <a:gs pos="64999">
                <a:srgbClr val="F1BFBF"/>
              </a:gs>
              <a:gs pos="100000">
                <a:srgbClr val="EDA3A3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63794"/>
                </a:solidFill>
                <a:latin typeface="+mn-lt"/>
                <a:ea typeface="+mn-ea"/>
              </a:rPr>
              <a:t>2. </a:t>
            </a:r>
            <a:r>
              <a:rPr lang="en-US" b="1" dirty="0">
                <a:solidFill>
                  <a:srgbClr val="163794"/>
                </a:solidFill>
                <a:latin typeface="+mn-lt"/>
                <a:ea typeface="+mn-ea"/>
              </a:rPr>
              <a:t>CREATE</a:t>
            </a:r>
            <a:r>
              <a:rPr lang="en-US" dirty="0">
                <a:solidFill>
                  <a:srgbClr val="163794"/>
                </a:solidFill>
                <a:latin typeface="+mn-lt"/>
                <a:ea typeface="+mn-ea"/>
              </a:rPr>
              <a:t> new Fragment and Transaction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4701" y="3413618"/>
            <a:ext cx="6727871" cy="307777"/>
          </a:xfrm>
          <a:prstGeom prst="rect">
            <a:avLst/>
          </a:prstGeom>
          <a:gradFill rotWithShape="1">
            <a:gsLst>
              <a:gs pos="0">
                <a:srgbClr val="FAE6E6"/>
              </a:gs>
              <a:gs pos="64999">
                <a:srgbClr val="F1BFBF"/>
              </a:gs>
              <a:gs pos="100000">
                <a:srgbClr val="EDA3A3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63794"/>
                </a:solidFill>
                <a:latin typeface="+mn-lt"/>
                <a:ea typeface="+mn-ea"/>
              </a:rPr>
              <a:t>3. </a:t>
            </a:r>
            <a:r>
              <a:rPr lang="en-US" b="1" dirty="0">
                <a:solidFill>
                  <a:srgbClr val="163794"/>
                </a:solidFill>
                <a:latin typeface="+mn-lt"/>
                <a:ea typeface="+mn-ea"/>
              </a:rPr>
              <a:t>SAVE</a:t>
            </a:r>
            <a:r>
              <a:rPr lang="en-US" dirty="0">
                <a:solidFill>
                  <a:srgbClr val="163794"/>
                </a:solidFill>
                <a:latin typeface="+mn-lt"/>
                <a:ea typeface="+mn-ea"/>
              </a:rPr>
              <a:t> to </a:t>
            </a:r>
            <a:r>
              <a:rPr lang="en-US" dirty="0" err="1">
                <a:solidFill>
                  <a:srgbClr val="163794"/>
                </a:solidFill>
                <a:latin typeface="+mn-lt"/>
                <a:ea typeface="+mn-ea"/>
              </a:rPr>
              <a:t>backStack</a:t>
            </a:r>
            <a:r>
              <a:rPr lang="en-US" dirty="0">
                <a:solidFill>
                  <a:srgbClr val="163794"/>
                </a:solidFill>
                <a:latin typeface="+mn-lt"/>
                <a:ea typeface="+mn-ea"/>
              </a:rPr>
              <a:t> and </a:t>
            </a:r>
            <a:r>
              <a:rPr lang="en-US" b="1" dirty="0">
                <a:solidFill>
                  <a:srgbClr val="163794"/>
                </a:solidFill>
                <a:latin typeface="+mn-lt"/>
                <a:ea typeface="+mn-ea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34933938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121</a:t>
            </a:fld>
            <a:endParaRPr lang="e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653" y="858071"/>
            <a:ext cx="873464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63794"/>
                </a:solidFill>
              </a:rPr>
              <a:t>A Transaction is not performed till the </a:t>
            </a:r>
            <a:r>
              <a:rPr lang="en-US" altLang="en-US" b="1" dirty="0">
                <a:solidFill>
                  <a:srgbClr val="163794"/>
                </a:solidFill>
              </a:rPr>
              <a:t>commit</a:t>
            </a:r>
            <a:r>
              <a:rPr lang="en-US" altLang="en-US" dirty="0">
                <a:solidFill>
                  <a:srgbClr val="163794"/>
                </a:solidFill>
              </a:rPr>
              <a:t> …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16379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16379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63794"/>
                </a:solidFill>
              </a:rPr>
              <a:t>If </a:t>
            </a:r>
            <a:r>
              <a:rPr lang="en-US" altLang="en-US" b="1" dirty="0" err="1">
                <a:solidFill>
                  <a:srgbClr val="163794"/>
                </a:solidFill>
              </a:rPr>
              <a:t>addToBackStack</a:t>
            </a:r>
            <a:r>
              <a:rPr lang="en-US" altLang="en-US" b="1" dirty="0">
                <a:solidFill>
                  <a:srgbClr val="163794"/>
                </a:solidFill>
              </a:rPr>
              <a:t>() </a:t>
            </a:r>
            <a:r>
              <a:rPr lang="en-US" altLang="en-US" dirty="0">
                <a:solidFill>
                  <a:srgbClr val="163794"/>
                </a:solidFill>
              </a:rPr>
              <a:t>is not invoked 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 the Fragment is destroyed and it is not possible to navigate back.</a:t>
            </a:r>
            <a:endParaRPr lang="en-US" altLang="en-US" dirty="0">
              <a:solidFill>
                <a:srgbClr val="16379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163794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63794"/>
                </a:solidFill>
              </a:rPr>
              <a:t>If </a:t>
            </a:r>
            <a:r>
              <a:rPr lang="en-US" altLang="en-US" b="1" dirty="0" err="1">
                <a:solidFill>
                  <a:srgbClr val="163794"/>
                </a:solidFill>
              </a:rPr>
              <a:t>addToBackStack</a:t>
            </a:r>
            <a:r>
              <a:rPr lang="en-US" altLang="en-US" b="1" dirty="0">
                <a:solidFill>
                  <a:srgbClr val="163794"/>
                </a:solidFill>
              </a:rPr>
              <a:t>()</a:t>
            </a:r>
            <a:r>
              <a:rPr lang="en-US" altLang="en-US" dirty="0">
                <a:solidFill>
                  <a:srgbClr val="163794"/>
                </a:solidFill>
              </a:rPr>
              <a:t> is invoked 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 the Fragment is stopped and it is possible to resume it when the user navigates back.</a:t>
            </a:r>
          </a:p>
          <a:p>
            <a:pPr eaLnBrk="1" hangingPunct="1"/>
            <a:endParaRPr lang="en-US" altLang="en-US" dirty="0">
              <a:solidFill>
                <a:srgbClr val="163794"/>
              </a:solidFill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 err="1">
                <a:solidFill>
                  <a:srgbClr val="163794"/>
                </a:solidFill>
                <a:sym typeface="Wingdings" panose="05000000000000000000" pitchFamily="2" charset="2"/>
              </a:rPr>
              <a:t>popBackStack</a:t>
            </a:r>
            <a:r>
              <a:rPr lang="en-US" altLang="en-US" dirty="0">
                <a:solidFill>
                  <a:srgbClr val="163794"/>
                </a:solidFill>
                <a:sym typeface="Wingdings" panose="05000000000000000000" pitchFamily="2" charset="2"/>
              </a:rPr>
              <a:t>()  simulate a Back from the user. </a:t>
            </a:r>
            <a:endParaRPr lang="en-US" altLang="en-US" dirty="0">
              <a:solidFill>
                <a:srgbClr val="16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2. Define Activity Java class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60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public class MainActivity </a:t>
            </a: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extends AppCompatActivity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@Override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protected void onCreate(Bundle savedInstanceState) {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   super.onCreate(savedInstanceState);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}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3. Connect activity with layout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60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public class MainActivity extends AppCompatActivity {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@Override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protected void onCreate(Bundle savedInstanceState) {</a:t>
            </a:r>
          </a:p>
          <a:p>
            <a:pPr lvl="0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   super.onCreate(savedInstanceState);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" b="1">
                <a:solidFill>
                  <a:srgbClr val="990000"/>
                </a:solidFill>
                <a:latin typeface="Consolas"/>
                <a:ea typeface="Consolas"/>
                <a:cs typeface="Consolas"/>
                <a:sym typeface="Consolas"/>
              </a:rPr>
              <a:t>setContentView(R.layout.activity_main);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}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sp>
        <p:nvSpPr>
          <p:cNvPr id="370" name="Shape 370"/>
          <p:cNvSpPr txBox="1"/>
          <p:nvPr/>
        </p:nvSpPr>
        <p:spPr>
          <a:xfrm>
            <a:off x="5115300" y="3781225"/>
            <a:ext cx="2067900" cy="4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this XML file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4132425" y="3781225"/>
            <a:ext cx="1207800" cy="4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is layout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2984700" y="3781225"/>
            <a:ext cx="1342200" cy="4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Resource</a:t>
            </a:r>
          </a:p>
        </p:txBody>
      </p:sp>
      <p:sp>
        <p:nvSpPr>
          <p:cNvPr id="373" name="Shape 373"/>
          <p:cNvSpPr/>
          <p:nvPr/>
        </p:nvSpPr>
        <p:spPr>
          <a:xfrm>
            <a:off x="3776700" y="3613550"/>
            <a:ext cx="97875" cy="293650"/>
          </a:xfrm>
          <a:custGeom>
            <a:avLst/>
            <a:gdLst/>
            <a:ahLst/>
            <a:cxnLst/>
            <a:rect l="0" t="0" r="0" b="0"/>
            <a:pathLst>
              <a:path w="3915" h="11746" extrusionOk="0">
                <a:moveTo>
                  <a:pt x="0" y="11746"/>
                </a:moveTo>
                <a:cubicBezTo>
                  <a:pt x="2047" y="8162"/>
                  <a:pt x="3915" y="4127"/>
                  <a:pt x="3915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374" name="Shape 374"/>
          <p:cNvSpPr/>
          <p:nvPr/>
        </p:nvSpPr>
        <p:spPr>
          <a:xfrm>
            <a:off x="4673975" y="3605400"/>
            <a:ext cx="16300" cy="269175"/>
          </a:xfrm>
          <a:custGeom>
            <a:avLst/>
            <a:gdLst/>
            <a:ahLst/>
            <a:cxnLst/>
            <a:rect l="0" t="0" r="0" b="0"/>
            <a:pathLst>
              <a:path w="652" h="10767" extrusionOk="0">
                <a:moveTo>
                  <a:pt x="652" y="10767"/>
                </a:moveTo>
                <a:cubicBezTo>
                  <a:pt x="61" y="7220"/>
                  <a:pt x="0" y="3595"/>
                  <a:pt x="0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375" name="Shape 375"/>
          <p:cNvSpPr/>
          <p:nvPr/>
        </p:nvSpPr>
        <p:spPr>
          <a:xfrm>
            <a:off x="5807775" y="3572775"/>
            <a:ext cx="326300" cy="285475"/>
          </a:xfrm>
          <a:custGeom>
            <a:avLst/>
            <a:gdLst/>
            <a:ahLst/>
            <a:cxnLst/>
            <a:rect l="0" t="0" r="0" b="0"/>
            <a:pathLst>
              <a:path w="13052" h="11419" extrusionOk="0">
                <a:moveTo>
                  <a:pt x="0" y="11419"/>
                </a:moveTo>
                <a:cubicBezTo>
                  <a:pt x="2586" y="6249"/>
                  <a:pt x="11220" y="5482"/>
                  <a:pt x="13052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4. Declare activity in Android manifest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205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&lt;activity android:name=".MainActivity"&gt;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4. Declare main activity in manifest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791500" cy="349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Main Activity needs to include intent to start from launcher icon</a:t>
            </a:r>
          </a:p>
          <a:p>
            <a:pPr lvl="0">
              <a:spcBef>
                <a:spcPts val="0"/>
              </a:spcBef>
              <a:buNone/>
            </a:pP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&lt;activity android:name=".MainActivity"&gt;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&lt;intent-filter&gt;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&lt;action android:name="android.intent.action.MAIN" /&gt;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&lt;category android:name="android.intent.category.LAUNCHER" /&gt;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&lt;/intent-filter&gt;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&lt;/activity&gt;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Intents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an intent?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278250" y="1065900"/>
            <a:ext cx="8724600" cy="164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intent is a description of an operation to be performed.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 </a:t>
            </a:r>
            <a:r>
              <a:rPr lang="en" u="sng">
                <a:solidFill>
                  <a:schemeClr val="hlink"/>
                </a:solidFill>
                <a:hlinkClick r:id="rId3"/>
              </a:rPr>
              <a:t>Intent</a:t>
            </a:r>
            <a:r>
              <a:rPr lang="en"/>
              <a:t> is an object used to request an action from another </a:t>
            </a:r>
            <a:r>
              <a:rPr lang="en" u="sng">
                <a:solidFill>
                  <a:schemeClr val="hlink"/>
                </a:solidFill>
                <a:hlinkClick r:id="rId4"/>
              </a:rPr>
              <a:t>app component</a:t>
            </a:r>
            <a:r>
              <a:rPr lang="en"/>
              <a:t> via the Android system.  </a:t>
            </a:r>
          </a:p>
        </p:txBody>
      </p:sp>
      <p:sp>
        <p:nvSpPr>
          <p:cNvPr id="403" name="Shape 403"/>
          <p:cNvSpPr/>
          <p:nvPr/>
        </p:nvSpPr>
        <p:spPr>
          <a:xfrm>
            <a:off x="2322061" y="3143954"/>
            <a:ext cx="1889700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App component</a:t>
            </a:r>
          </a:p>
        </p:txBody>
      </p:sp>
      <p:sp>
        <p:nvSpPr>
          <p:cNvPr id="404" name="Shape 404"/>
          <p:cNvSpPr/>
          <p:nvPr/>
        </p:nvSpPr>
        <p:spPr>
          <a:xfrm>
            <a:off x="339099" y="3143950"/>
            <a:ext cx="1388999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Originator</a:t>
            </a:r>
          </a:p>
        </p:txBody>
      </p:sp>
      <p:sp>
        <p:nvSpPr>
          <p:cNvPr id="405" name="Shape 405"/>
          <p:cNvSpPr/>
          <p:nvPr/>
        </p:nvSpPr>
        <p:spPr>
          <a:xfrm>
            <a:off x="935475" y="3575750"/>
            <a:ext cx="378725" cy="646925"/>
          </a:xfrm>
          <a:custGeom>
            <a:avLst/>
            <a:gdLst/>
            <a:ahLst/>
            <a:cxnLst/>
            <a:rect l="0" t="0" r="0" b="0"/>
            <a:pathLst>
              <a:path w="15149" h="25877" extrusionOk="0">
                <a:moveTo>
                  <a:pt x="0" y="0"/>
                </a:moveTo>
                <a:cubicBezTo>
                  <a:pt x="738" y="7392"/>
                  <a:pt x="1599" y="15954"/>
                  <a:pt x="6852" y="21209"/>
                </a:cubicBezTo>
                <a:cubicBezTo>
                  <a:pt x="8950" y="23308"/>
                  <a:pt x="17151" y="27097"/>
                  <a:pt x="14682" y="2545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06" name="Shape 406"/>
          <p:cNvSpPr txBox="1"/>
          <p:nvPr/>
        </p:nvSpPr>
        <p:spPr>
          <a:xfrm>
            <a:off x="588400" y="3591875"/>
            <a:ext cx="10335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Intent</a:t>
            </a:r>
          </a:p>
        </p:txBody>
      </p:sp>
      <p:sp>
        <p:nvSpPr>
          <p:cNvPr id="407" name="Shape 407"/>
          <p:cNvSpPr/>
          <p:nvPr/>
        </p:nvSpPr>
        <p:spPr>
          <a:xfrm>
            <a:off x="2028500" y="3583925"/>
            <a:ext cx="717825" cy="636225"/>
          </a:xfrm>
          <a:custGeom>
            <a:avLst/>
            <a:gdLst/>
            <a:ahLst/>
            <a:cxnLst/>
            <a:rect l="0" t="0" r="0" b="0"/>
            <a:pathLst>
              <a:path w="28713" h="25449" extrusionOk="0">
                <a:moveTo>
                  <a:pt x="0" y="25449"/>
                </a:moveTo>
                <a:cubicBezTo>
                  <a:pt x="12660" y="23641"/>
                  <a:pt x="28713" y="12789"/>
                  <a:pt x="28713" y="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08" name="Shape 408"/>
          <p:cNvSpPr txBox="1"/>
          <p:nvPr/>
        </p:nvSpPr>
        <p:spPr>
          <a:xfrm>
            <a:off x="2288050" y="3591875"/>
            <a:ext cx="11163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Action</a:t>
            </a:r>
          </a:p>
        </p:txBody>
      </p:sp>
      <p:sp>
        <p:nvSpPr>
          <p:cNvPr id="409" name="Shape 409"/>
          <p:cNvSpPr/>
          <p:nvPr/>
        </p:nvSpPr>
        <p:spPr>
          <a:xfrm>
            <a:off x="1307200" y="4003800"/>
            <a:ext cx="1014900" cy="532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Android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can intents do?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278250" y="913500"/>
            <a:ext cx="8724600" cy="367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Start activities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A button click starts a new activity for text entry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Clicking Share opens an app that allows you to post a photo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Start services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Initiate downloading a file in the background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Deliver broadcasts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The system informs everybody that the phone is now charging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927" y="24430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Android applications consist of loosely coupled components, bound by the application manifest that describes each component and how they interact.</a:t>
            </a:r>
            <a:r>
              <a:rPr lang="en-IN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920" y="1134082"/>
            <a:ext cx="4461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 </a:t>
            </a:r>
            <a:r>
              <a:rPr lang="en-IN" b="1" dirty="0" smtClean="0">
                <a:solidFill>
                  <a:schemeClr val="bg1"/>
                </a:solidFill>
              </a:rPr>
              <a:t>Activities</a:t>
            </a:r>
            <a:r>
              <a:rPr lang="en-IN" dirty="0" smtClean="0">
                <a:solidFill>
                  <a:schemeClr val="bg1"/>
                </a:solidFill>
              </a:rPr>
              <a:t>-  </a:t>
            </a:r>
            <a:r>
              <a:rPr lang="en-IN" dirty="0">
                <a:solidFill>
                  <a:schemeClr val="bg1"/>
                </a:solidFill>
              </a:rPr>
              <a:t>Your application’s presentation layer.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031" y="1478942"/>
            <a:ext cx="4493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</a:rPr>
              <a:t>Services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smtClean="0">
                <a:solidFill>
                  <a:schemeClr val="bg1"/>
                </a:solidFill>
              </a:rPr>
              <a:t>-The </a:t>
            </a:r>
            <a:r>
              <a:rPr lang="en-IN" dirty="0">
                <a:solidFill>
                  <a:schemeClr val="bg1"/>
                </a:solidFill>
              </a:rPr>
              <a:t>invisible workers of your application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031" y="1889566"/>
            <a:ext cx="42226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</a:rPr>
              <a:t>Content Providers </a:t>
            </a:r>
            <a:r>
              <a:rPr lang="en-IN" dirty="0" smtClean="0">
                <a:solidFill>
                  <a:schemeClr val="bg1"/>
                </a:solidFill>
              </a:rPr>
              <a:t>- </a:t>
            </a:r>
            <a:r>
              <a:rPr lang="en-IN" dirty="0">
                <a:solidFill>
                  <a:schemeClr val="bg1"/>
                </a:solidFill>
              </a:rPr>
              <a:t>Shareable persistent </a:t>
            </a:r>
            <a:r>
              <a:rPr lang="en-IN" dirty="0" smtClean="0">
                <a:solidFill>
                  <a:schemeClr val="bg1"/>
                </a:solidFill>
              </a:rPr>
              <a:t>data</a:t>
            </a:r>
          </a:p>
          <a:p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smtClean="0">
                <a:solidFill>
                  <a:schemeClr val="bg1"/>
                </a:solidFill>
              </a:rPr>
              <a:t>     storage.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031" y="2253417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</a:rPr>
              <a:t>Intents </a:t>
            </a:r>
            <a:r>
              <a:rPr lang="en-IN" dirty="0">
                <a:solidFill>
                  <a:schemeClr val="bg1"/>
                </a:solidFill>
              </a:rPr>
              <a:t>  </a:t>
            </a:r>
            <a:r>
              <a:rPr lang="en-IN" dirty="0" smtClean="0">
                <a:solidFill>
                  <a:schemeClr val="bg1"/>
                </a:solidFill>
              </a:rPr>
              <a:t>- </a:t>
            </a:r>
            <a:r>
              <a:rPr lang="en-IN" dirty="0">
                <a:solidFill>
                  <a:schemeClr val="bg1"/>
                </a:solidFill>
              </a:rPr>
              <a:t>A powerful </a:t>
            </a:r>
            <a:r>
              <a:rPr lang="en-IN" dirty="0" smtClean="0">
                <a:solidFill>
                  <a:schemeClr val="bg1"/>
                </a:solidFill>
              </a:rPr>
              <a:t>inter application </a:t>
            </a:r>
          </a:p>
          <a:p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smtClean="0">
                <a:solidFill>
                  <a:schemeClr val="bg1"/>
                </a:solidFill>
              </a:rPr>
              <a:t>                    message-passing </a:t>
            </a:r>
            <a:r>
              <a:rPr lang="en-IN" dirty="0">
                <a:solidFill>
                  <a:schemeClr val="bg1"/>
                </a:solidFill>
              </a:rPr>
              <a:t>framework.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2818" y="2717635"/>
            <a:ext cx="3567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</a:rPr>
              <a:t>Broadcast Receivers- </a:t>
            </a:r>
            <a:r>
              <a:rPr lang="en-IN" dirty="0">
                <a:solidFill>
                  <a:schemeClr val="bg1"/>
                </a:solidFill>
              </a:rPr>
              <a:t>Intent listeners.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413" y="3081486"/>
            <a:ext cx="4272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</a:t>
            </a:r>
            <a:r>
              <a:rPr lang="en-IN" b="1" dirty="0">
                <a:solidFill>
                  <a:schemeClr val="bg1"/>
                </a:solidFill>
              </a:rPr>
              <a:t>Widgets</a:t>
            </a:r>
            <a:r>
              <a:rPr lang="en-IN" dirty="0">
                <a:solidFill>
                  <a:schemeClr val="bg1"/>
                </a:solidFill>
              </a:rPr>
              <a:t>-  Visual application components that </a:t>
            </a:r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smtClean="0">
                <a:solidFill>
                  <a:schemeClr val="bg1"/>
                </a:solidFill>
              </a:rPr>
              <a:t>      are </a:t>
            </a:r>
            <a:r>
              <a:rPr lang="en-IN" dirty="0">
                <a:solidFill>
                  <a:schemeClr val="bg1"/>
                </a:solidFill>
              </a:rPr>
              <a:t>typically added to the device home screen.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2818" y="3520474"/>
            <a:ext cx="43140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</a:rPr>
              <a:t>Notiﬁcations</a:t>
            </a:r>
            <a:r>
              <a:rPr lang="en-IN" dirty="0">
                <a:solidFill>
                  <a:schemeClr val="bg1"/>
                </a:solidFill>
              </a:rPr>
              <a:t>- </a:t>
            </a:r>
            <a:r>
              <a:rPr lang="en-IN" dirty="0" smtClean="0">
                <a:solidFill>
                  <a:schemeClr val="bg1"/>
                </a:solidFill>
              </a:rPr>
              <a:t>Notiﬁcations </a:t>
            </a:r>
            <a:r>
              <a:rPr lang="en-IN" dirty="0">
                <a:solidFill>
                  <a:schemeClr val="bg1"/>
                </a:solidFill>
              </a:rPr>
              <a:t>enable you to </a:t>
            </a:r>
            <a:r>
              <a:rPr lang="en-IN" dirty="0" smtClean="0">
                <a:solidFill>
                  <a:schemeClr val="bg1"/>
                </a:solidFill>
              </a:rPr>
              <a:t>alert</a:t>
            </a:r>
          </a:p>
          <a:p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smtClean="0">
                <a:solidFill>
                  <a:schemeClr val="bg1"/>
                </a:solidFill>
              </a:rPr>
              <a:t>    </a:t>
            </a:r>
            <a:r>
              <a:rPr lang="en-IN" dirty="0">
                <a:solidFill>
                  <a:schemeClr val="bg1"/>
                </a:solidFill>
              </a:rPr>
              <a:t>users to application events without stealing </a:t>
            </a:r>
            <a:r>
              <a:rPr lang="en-IN" dirty="0" smtClean="0">
                <a:solidFill>
                  <a:schemeClr val="bg1"/>
                </a:solidFill>
              </a:rPr>
              <a:t>focus</a:t>
            </a:r>
          </a:p>
          <a:p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smtClean="0">
                <a:solidFill>
                  <a:schemeClr val="bg1"/>
                </a:solidFill>
              </a:rPr>
              <a:t>      </a:t>
            </a:r>
            <a:r>
              <a:rPr lang="en-IN" dirty="0">
                <a:solidFill>
                  <a:schemeClr val="bg1"/>
                </a:solidFill>
              </a:rPr>
              <a:t>or interrupting their current Activity. </a:t>
            </a:r>
          </a:p>
        </p:txBody>
      </p:sp>
    </p:spTree>
    <p:extLst>
      <p:ext uri="{BB962C8B-B14F-4D97-AF65-F5344CB8AC3E}">
        <p14:creationId xmlns:p14="http://schemas.microsoft.com/office/powerpoint/2010/main" val="6052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 and implicit intents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278250" y="913500"/>
            <a:ext cx="8724600" cy="364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Explicit Intent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Starts a specific </a:t>
            </a:r>
            <a:r>
              <a:rPr lang="en" dirty="0" smtClean="0"/>
              <a:t>activity(We know the source and destination)</a:t>
            </a:r>
            <a:endParaRPr lang="en" dirty="0"/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 smtClean="0"/>
              <a:t>Main </a:t>
            </a:r>
            <a:r>
              <a:rPr lang="en" dirty="0"/>
              <a:t>activity starts the ViewShoppingCart activity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Implicit Intent </a:t>
            </a:r>
            <a:r>
              <a:rPr lang="en" b="1" dirty="0" smtClean="0"/>
              <a:t>(Intent Resolution)</a:t>
            </a:r>
            <a:endParaRPr lang="en" b="1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Asks system to find an activity that can handle this request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Find an open store that sells green tea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Clicking Share opens a chooser with a list of apps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Starting Activities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Start an Activity with an explicit intent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17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start a specific activity, use an explicit intent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Create an intent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Intent intent = new Intent(this, ActivityName.class);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 the intent to start the activity</a:t>
            </a:r>
          </a:p>
          <a:p>
            <a:pPr marL="914400" lvl="1" indent="-228600" rtl="0">
              <a:spcBef>
                <a:spcPts val="0"/>
              </a:spcBef>
              <a:buFont typeface="Consolas"/>
              <a:buChar char="○"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startActivity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(intent);</a:t>
            </a:r>
          </a:p>
          <a:p>
            <a:pPr marL="0" lvl="0" indent="0">
              <a:spcBef>
                <a:spcPts val="0"/>
              </a:spcBef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 an Activity with implicit intent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17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ask Android to find an Activity to handle your request, use an implicit intent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Create an intent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Intent intent = new Intent(action, uri);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 the intent to start the activity</a:t>
            </a:r>
          </a:p>
          <a:p>
            <a:pPr marL="914400" lvl="1" indent="-228600" rtl="0">
              <a:spcBef>
                <a:spcPts val="0"/>
              </a:spcBef>
              <a:buFont typeface="Consolas"/>
              <a:buChar char="○"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startActivity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(intent);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Implicit Intents - Examples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sp>
        <p:nvSpPr>
          <p:cNvPr id="450" name="Shape 450"/>
          <p:cNvSpPr txBox="1"/>
          <p:nvPr/>
        </p:nvSpPr>
        <p:spPr>
          <a:xfrm>
            <a:off x="240750" y="984925"/>
            <a:ext cx="8612700" cy="35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Show a web page</a:t>
            </a:r>
            <a:br>
              <a:rPr lang="en" sz="2400" b="1"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Uri uri = Uri.parse("http://www.google.com"); </a:t>
            </a:r>
            <a:br>
              <a:rPr lang="en" sz="2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Intent it = new Intent(Intent.ACTION_VIEW,uri); </a:t>
            </a:r>
            <a:br>
              <a:rPr lang="en" sz="2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startActivity(it);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Dial a phone number</a:t>
            </a:r>
            <a:b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Uri uri = Uri.parse("tel:8005551234");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 it = new Intent(Intent.ACTION_DIAL, uri);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startActivity(it);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Activities Run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6200" y="953900"/>
            <a:ext cx="8816100" cy="12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All activities are managed by the Android runtime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Started by an "intent", a message to the Android runtime to run an activity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sp>
        <p:nvSpPr>
          <p:cNvPr id="458" name="Shape 458"/>
          <p:cNvSpPr/>
          <p:nvPr/>
        </p:nvSpPr>
        <p:spPr>
          <a:xfrm>
            <a:off x="2398261" y="2839154"/>
            <a:ext cx="1889700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MainActivity</a:t>
            </a:r>
            <a:br>
              <a:rPr lang="en" sz="1200"/>
            </a:br>
            <a:r>
              <a:rPr lang="en" sz="1200"/>
              <a:t>What do you want to do?</a:t>
            </a:r>
          </a:p>
        </p:txBody>
      </p:sp>
      <p:sp>
        <p:nvSpPr>
          <p:cNvPr id="459" name="Shape 459"/>
          <p:cNvSpPr/>
          <p:nvPr/>
        </p:nvSpPr>
        <p:spPr>
          <a:xfrm>
            <a:off x="4434850" y="2839150"/>
            <a:ext cx="1993200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FoodListActivity</a:t>
            </a:r>
            <a:br>
              <a:rPr lang="en" sz="1200"/>
            </a:br>
            <a:r>
              <a:rPr lang="en" sz="1200"/>
              <a:t>Choose food items...Next</a:t>
            </a:r>
          </a:p>
        </p:txBody>
      </p:sp>
      <p:sp>
        <p:nvSpPr>
          <p:cNvPr id="460" name="Shape 460"/>
          <p:cNvSpPr/>
          <p:nvPr/>
        </p:nvSpPr>
        <p:spPr>
          <a:xfrm>
            <a:off x="6574955" y="2839143"/>
            <a:ext cx="1889700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OrderActivity</a:t>
            </a:r>
            <a:br>
              <a:rPr lang="en" sz="1200"/>
            </a:br>
            <a:r>
              <a:rPr lang="en" sz="1200"/>
              <a:t>Place order</a:t>
            </a:r>
          </a:p>
        </p:txBody>
      </p:sp>
      <p:sp>
        <p:nvSpPr>
          <p:cNvPr id="461" name="Shape 461"/>
          <p:cNvSpPr/>
          <p:nvPr/>
        </p:nvSpPr>
        <p:spPr>
          <a:xfrm>
            <a:off x="415304" y="2839149"/>
            <a:ext cx="1175400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User clicks launcher icon</a:t>
            </a:r>
          </a:p>
        </p:txBody>
      </p:sp>
      <p:sp>
        <p:nvSpPr>
          <p:cNvPr id="462" name="Shape 462"/>
          <p:cNvSpPr/>
          <p:nvPr/>
        </p:nvSpPr>
        <p:spPr>
          <a:xfrm>
            <a:off x="1383401" y="3699000"/>
            <a:ext cx="721200" cy="426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Android System</a:t>
            </a:r>
          </a:p>
        </p:txBody>
      </p:sp>
      <p:sp>
        <p:nvSpPr>
          <p:cNvPr id="463" name="Shape 463"/>
          <p:cNvSpPr/>
          <p:nvPr/>
        </p:nvSpPr>
        <p:spPr>
          <a:xfrm>
            <a:off x="1011675" y="3270950"/>
            <a:ext cx="378725" cy="646925"/>
          </a:xfrm>
          <a:custGeom>
            <a:avLst/>
            <a:gdLst/>
            <a:ahLst/>
            <a:cxnLst/>
            <a:rect l="0" t="0" r="0" b="0"/>
            <a:pathLst>
              <a:path w="15149" h="25877" extrusionOk="0">
                <a:moveTo>
                  <a:pt x="0" y="0"/>
                </a:moveTo>
                <a:cubicBezTo>
                  <a:pt x="738" y="7392"/>
                  <a:pt x="1599" y="15954"/>
                  <a:pt x="6852" y="21209"/>
                </a:cubicBezTo>
                <a:cubicBezTo>
                  <a:pt x="8950" y="23308"/>
                  <a:pt x="17151" y="27097"/>
                  <a:pt x="14682" y="2545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64" name="Shape 464"/>
          <p:cNvSpPr txBox="1"/>
          <p:nvPr/>
        </p:nvSpPr>
        <p:spPr>
          <a:xfrm>
            <a:off x="334725" y="3363275"/>
            <a:ext cx="15675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Intent: Start app </a:t>
            </a:r>
          </a:p>
        </p:txBody>
      </p:sp>
      <p:sp>
        <p:nvSpPr>
          <p:cNvPr id="465" name="Shape 465"/>
          <p:cNvSpPr/>
          <p:nvPr/>
        </p:nvSpPr>
        <p:spPr>
          <a:xfrm>
            <a:off x="2104700" y="3279125"/>
            <a:ext cx="717825" cy="636225"/>
          </a:xfrm>
          <a:custGeom>
            <a:avLst/>
            <a:gdLst/>
            <a:ahLst/>
            <a:cxnLst/>
            <a:rect l="0" t="0" r="0" b="0"/>
            <a:pathLst>
              <a:path w="28713" h="25449" extrusionOk="0">
                <a:moveTo>
                  <a:pt x="0" y="25449"/>
                </a:moveTo>
                <a:cubicBezTo>
                  <a:pt x="12660" y="23641"/>
                  <a:pt x="28713" y="12789"/>
                  <a:pt x="28713" y="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66" name="Shape 466"/>
          <p:cNvSpPr txBox="1"/>
          <p:nvPr/>
        </p:nvSpPr>
        <p:spPr>
          <a:xfrm>
            <a:off x="2135650" y="3366062"/>
            <a:ext cx="11163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 main activity</a:t>
            </a:r>
          </a:p>
        </p:txBody>
      </p:sp>
      <p:sp>
        <p:nvSpPr>
          <p:cNvPr id="467" name="Shape 467"/>
          <p:cNvSpPr/>
          <p:nvPr/>
        </p:nvSpPr>
        <p:spPr>
          <a:xfrm>
            <a:off x="3898001" y="3699000"/>
            <a:ext cx="721200" cy="426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Android System</a:t>
            </a:r>
          </a:p>
        </p:txBody>
      </p:sp>
      <p:sp>
        <p:nvSpPr>
          <p:cNvPr id="468" name="Shape 468"/>
          <p:cNvSpPr/>
          <p:nvPr/>
        </p:nvSpPr>
        <p:spPr>
          <a:xfrm>
            <a:off x="3526275" y="3270950"/>
            <a:ext cx="378725" cy="646925"/>
          </a:xfrm>
          <a:custGeom>
            <a:avLst/>
            <a:gdLst/>
            <a:ahLst/>
            <a:cxnLst/>
            <a:rect l="0" t="0" r="0" b="0"/>
            <a:pathLst>
              <a:path w="15149" h="25877" extrusionOk="0">
                <a:moveTo>
                  <a:pt x="0" y="0"/>
                </a:moveTo>
                <a:cubicBezTo>
                  <a:pt x="738" y="7392"/>
                  <a:pt x="1599" y="15954"/>
                  <a:pt x="6852" y="21209"/>
                </a:cubicBezTo>
                <a:cubicBezTo>
                  <a:pt x="8950" y="23308"/>
                  <a:pt x="17151" y="27097"/>
                  <a:pt x="14682" y="2545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69" name="Shape 469"/>
          <p:cNvSpPr/>
          <p:nvPr/>
        </p:nvSpPr>
        <p:spPr>
          <a:xfrm>
            <a:off x="4619300" y="3279125"/>
            <a:ext cx="717825" cy="636225"/>
          </a:xfrm>
          <a:custGeom>
            <a:avLst/>
            <a:gdLst/>
            <a:ahLst/>
            <a:cxnLst/>
            <a:rect l="0" t="0" r="0" b="0"/>
            <a:pathLst>
              <a:path w="28713" h="25449" extrusionOk="0">
                <a:moveTo>
                  <a:pt x="0" y="25449"/>
                </a:moveTo>
                <a:cubicBezTo>
                  <a:pt x="12660" y="23641"/>
                  <a:pt x="28713" y="12789"/>
                  <a:pt x="28713" y="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70" name="Shape 470"/>
          <p:cNvSpPr txBox="1"/>
          <p:nvPr/>
        </p:nvSpPr>
        <p:spPr>
          <a:xfrm>
            <a:off x="4598542" y="3363275"/>
            <a:ext cx="1339500" cy="6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 choose food activity</a:t>
            </a:r>
          </a:p>
        </p:txBody>
      </p:sp>
      <p:sp>
        <p:nvSpPr>
          <p:cNvPr id="471" name="Shape 471"/>
          <p:cNvSpPr/>
          <p:nvPr/>
        </p:nvSpPr>
        <p:spPr>
          <a:xfrm>
            <a:off x="6260201" y="3699000"/>
            <a:ext cx="721200" cy="426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Android System</a:t>
            </a:r>
          </a:p>
        </p:txBody>
      </p:sp>
      <p:sp>
        <p:nvSpPr>
          <p:cNvPr id="472" name="Shape 472"/>
          <p:cNvSpPr/>
          <p:nvPr/>
        </p:nvSpPr>
        <p:spPr>
          <a:xfrm>
            <a:off x="5862112" y="3270950"/>
            <a:ext cx="378725" cy="646925"/>
          </a:xfrm>
          <a:custGeom>
            <a:avLst/>
            <a:gdLst/>
            <a:ahLst/>
            <a:cxnLst/>
            <a:rect l="0" t="0" r="0" b="0"/>
            <a:pathLst>
              <a:path w="15149" h="25877" extrusionOk="0">
                <a:moveTo>
                  <a:pt x="0" y="0"/>
                </a:moveTo>
                <a:cubicBezTo>
                  <a:pt x="738" y="7392"/>
                  <a:pt x="1599" y="15954"/>
                  <a:pt x="6852" y="21209"/>
                </a:cubicBezTo>
                <a:cubicBezTo>
                  <a:pt x="8950" y="23308"/>
                  <a:pt x="17151" y="27097"/>
                  <a:pt x="14682" y="2545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73" name="Shape 473"/>
          <p:cNvSpPr/>
          <p:nvPr/>
        </p:nvSpPr>
        <p:spPr>
          <a:xfrm>
            <a:off x="6981500" y="3279125"/>
            <a:ext cx="717825" cy="636225"/>
          </a:xfrm>
          <a:custGeom>
            <a:avLst/>
            <a:gdLst/>
            <a:ahLst/>
            <a:cxnLst/>
            <a:rect l="0" t="0" r="0" b="0"/>
            <a:pathLst>
              <a:path w="28713" h="25449" extrusionOk="0">
                <a:moveTo>
                  <a:pt x="0" y="25449"/>
                </a:moveTo>
                <a:cubicBezTo>
                  <a:pt x="12660" y="23641"/>
                  <a:pt x="28713" y="12789"/>
                  <a:pt x="28713" y="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74" name="Shape 474"/>
          <p:cNvSpPr txBox="1"/>
          <p:nvPr/>
        </p:nvSpPr>
        <p:spPr>
          <a:xfrm>
            <a:off x="7164850" y="3363275"/>
            <a:ext cx="1475700" cy="6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 finish </a:t>
            </a:r>
            <a:br>
              <a:rPr lang="en"/>
            </a:br>
            <a:r>
              <a:rPr lang="en"/>
              <a:t>order activity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3263384" y="3366075"/>
            <a:ext cx="11754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Intent: Shop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5744735" y="3363250"/>
            <a:ext cx="12678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Intent: order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Activity Lifecycle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13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19850" y="181300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the Activity Lifecycle?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8480607" y="47498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sp>
        <p:nvSpPr>
          <p:cNvPr id="302" name="Shape 302"/>
          <p:cNvSpPr txBox="1"/>
          <p:nvPr/>
        </p:nvSpPr>
        <p:spPr>
          <a:xfrm>
            <a:off x="319850" y="1086750"/>
            <a:ext cx="83037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The set of states an activity can be in during its lifetime, from when it is created until it is destroyed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More formally: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A directed graph of all the states an activity can be in, and the callbacks associated with transitioning from each state to the next one</a:t>
            </a:r>
          </a:p>
        </p:txBody>
      </p:sp>
    </p:spTree>
    <p:extLst>
      <p:ext uri="{BB962C8B-B14F-4D97-AF65-F5344CB8AC3E}">
        <p14:creationId xmlns:p14="http://schemas.microsoft.com/office/powerpoint/2010/main" val="15001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19850" y="181300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the Activity Lifecycle?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8480607" y="47498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  <p:pic>
        <p:nvPicPr>
          <p:cNvPr id="309" name="Shape 309" descr="activity-st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748" y="1088799"/>
            <a:ext cx="6818499" cy="342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1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319850" y="181300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Activity states and app visibility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8480607" y="47498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  <p:sp>
        <p:nvSpPr>
          <p:cNvPr id="316" name="Shape 316"/>
          <p:cNvSpPr txBox="1"/>
          <p:nvPr/>
        </p:nvSpPr>
        <p:spPr>
          <a:xfrm>
            <a:off x="319850" y="1086750"/>
            <a:ext cx="8520600" cy="349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Created (not visible yet)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Started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(visible)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Resume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(visible)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Paused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(partially invisible)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Stopped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(hidden)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Destroyed (gone from memory)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State changes are triggered by user action, configuration changes such as device rotation, or system action </a:t>
            </a:r>
          </a:p>
        </p:txBody>
      </p:sp>
    </p:spTree>
    <p:extLst>
      <p:ext uri="{BB962C8B-B14F-4D97-AF65-F5344CB8AC3E}">
        <p14:creationId xmlns:p14="http://schemas.microsoft.com/office/powerpoint/2010/main" val="11650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Shape 273"/>
          <p:cNvSpPr txBox="1">
            <a:spLocks/>
          </p:cNvSpPr>
          <p:nvPr/>
        </p:nvSpPr>
        <p:spPr>
          <a:xfrm>
            <a:off x="195700" y="144288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ct val="100000"/>
              <a:buFont typeface="Roboto"/>
              <a:buNone/>
              <a:defRPr sz="4200" b="1" i="0" u="none" strike="noStrike" cap="none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4200">
                <a:solidFill>
                  <a:schemeClr val="dk1"/>
                </a:solidFill>
              </a:defRPr>
            </a:lvl9pPr>
          </a:lstStyle>
          <a:p>
            <a:pPr>
              <a:buClr>
                <a:srgbClr val="000000"/>
              </a:buClr>
              <a:buSzPct val="26190"/>
              <a:buFont typeface="Arial"/>
              <a:buNone/>
            </a:pPr>
            <a:r>
              <a:rPr lang="en" dirty="0" smtClean="0"/>
              <a:t>Activities </a:t>
            </a:r>
            <a:endParaRPr lang="en" dirty="0"/>
          </a:p>
        </p:txBody>
      </p:sp>
      <p:sp>
        <p:nvSpPr>
          <p:cNvPr id="9" name="Shape 275"/>
          <p:cNvSpPr txBox="1">
            <a:spLocks/>
          </p:cNvSpPr>
          <p:nvPr/>
        </p:nvSpPr>
        <p:spPr>
          <a:xfrm>
            <a:off x="265500" y="640325"/>
            <a:ext cx="4045200" cy="5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Font typeface="Roboto"/>
              <a:buNone/>
              <a:defRPr sz="1600" b="0" i="0" u="none" strike="noStrike" cap="none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100000"/>
              <a:buFont typeface="Roboto"/>
              <a:buNone/>
              <a:defRPr sz="1800" b="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Font typeface="Roboto"/>
              <a:buNone/>
              <a:defRPr sz="1400" b="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buNone/>
              <a:defRPr sz="1400" b="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buNone/>
              <a:defRPr sz="1400" b="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buNone/>
              <a:defRPr sz="1400" b="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buNone/>
              <a:defRPr sz="1400" b="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buNone/>
              <a:defRPr sz="1400" b="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24242"/>
              </a:buClr>
              <a:buFont typeface="Roboto"/>
              <a:buNone/>
              <a:defRPr sz="1400" b="0" i="0" u="none" strike="noStrike" cap="non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" smtClean="0"/>
              <a:t>Android Developer Fundamentals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7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Callbacks and when they are called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30</a:t>
            </a:fld>
            <a:endParaRPr lang="en"/>
          </a:p>
        </p:txBody>
      </p:sp>
      <p:sp>
        <p:nvSpPr>
          <p:cNvPr id="323" name="Shape 323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onCreate(Bundle savedInstanceState)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—static initialization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 onStart()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when activity (screen) is becoming visible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 onRestart()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called if activity was stopped (calls onStart())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     onResume()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start to interact with user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     onPause()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about to resume PREVIOUS activity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    onStop()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—n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o longer visible, but still exists and all state info preserved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 onDestroy()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final call before Android system destroys activity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b="1">
              <a:solidFill>
                <a:srgbClr val="4CAF5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24" name="Shape 324"/>
          <p:cNvCxnSpPr/>
          <p:nvPr/>
        </p:nvCxnSpPr>
        <p:spPr>
          <a:xfrm>
            <a:off x="1113900" y="1670850"/>
            <a:ext cx="0" cy="6567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5" name="Shape 325"/>
          <p:cNvCxnSpPr/>
          <p:nvPr/>
        </p:nvCxnSpPr>
        <p:spPr>
          <a:xfrm>
            <a:off x="1706875" y="2563100"/>
            <a:ext cx="0" cy="656700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6" name="Shape 326"/>
          <p:cNvCxnSpPr/>
          <p:nvPr/>
        </p:nvCxnSpPr>
        <p:spPr>
          <a:xfrm>
            <a:off x="1113900" y="3399900"/>
            <a:ext cx="0" cy="3132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7" name="Shape 327"/>
          <p:cNvCxnSpPr/>
          <p:nvPr/>
        </p:nvCxnSpPr>
        <p:spPr>
          <a:xfrm>
            <a:off x="692725" y="3826625"/>
            <a:ext cx="0" cy="313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8" name="Shape 328"/>
          <p:cNvCxnSpPr/>
          <p:nvPr/>
        </p:nvCxnSpPr>
        <p:spPr>
          <a:xfrm>
            <a:off x="692725" y="1227525"/>
            <a:ext cx="0" cy="313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477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states and callbacks graph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31</a:t>
            </a:fld>
            <a:endParaRPr lang="en"/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50" y="960650"/>
            <a:ext cx="8150000" cy="36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Implementing and overriding callbacks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32</a:t>
            </a:fld>
            <a:endParaRPr lang="en"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Only onCreate() is required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Override the other callbacks to change default behavior</a:t>
            </a:r>
          </a:p>
        </p:txBody>
      </p:sp>
    </p:spTree>
    <p:extLst>
      <p:ext uri="{BB962C8B-B14F-4D97-AF65-F5344CB8AC3E}">
        <p14:creationId xmlns:p14="http://schemas.microsoft.com/office/powerpoint/2010/main" val="38940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Called when the activity is first created, for example when user taps launcher icon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Does all static setup: create views, bind data to lists, ...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Only called once during an activity's lifetime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Takes a Bundle with activity's previously frozen state, if there was one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Created state is always followed by onStart()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onCreate() –&gt; Created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25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onCreate(Bundle savedInstanceState)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34</a:t>
            </a:fld>
            <a:endParaRPr lang="en"/>
          </a:p>
        </p:txBody>
      </p:sp>
      <p:sp>
        <p:nvSpPr>
          <p:cNvPr id="356" name="Shape 356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void onCreate(Bundle savedInstanceState) {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super.onCreate(savedInstanceState);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is being created.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757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onStart() –&gt; Started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35</a:t>
            </a:fld>
            <a:endParaRPr lang="en"/>
          </a:p>
        </p:txBody>
      </p:sp>
      <p:sp>
        <p:nvSpPr>
          <p:cNvPr id="363" name="Shape 363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spcBef>
                <a:spcPts val="100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Called when the activity is becoming visible to user</a:t>
            </a:r>
          </a:p>
          <a:p>
            <a:pPr marL="457200" lvl="0" indent="-381000">
              <a:spcBef>
                <a:spcPts val="100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Can be called more than once during lifecycle</a:t>
            </a:r>
          </a:p>
          <a:p>
            <a:pPr marL="457200" lvl="0" indent="-381000" rtl="0">
              <a:spcBef>
                <a:spcPts val="100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Followed by o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nResume()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if the activity comes to the foreground, or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onStop()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if it becomes hidden</a:t>
            </a:r>
          </a:p>
        </p:txBody>
      </p:sp>
    </p:spTree>
    <p:extLst>
      <p:ext uri="{BB962C8B-B14F-4D97-AF65-F5344CB8AC3E}">
        <p14:creationId xmlns:p14="http://schemas.microsoft.com/office/powerpoint/2010/main" val="10107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onStart()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36</a:t>
            </a:fld>
            <a:endParaRPr lang="en"/>
          </a:p>
        </p:txBody>
      </p:sp>
      <p:sp>
        <p:nvSpPr>
          <p:cNvPr id="370" name="Shape 370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onStart() {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super.onStart();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is about to become visible.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2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onRestart() –&gt; Started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37</a:t>
            </a:fld>
            <a:endParaRPr lang="en"/>
          </a:p>
        </p:txBody>
      </p:sp>
      <p:sp>
        <p:nvSpPr>
          <p:cNvPr id="377" name="Shape 377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spcBef>
                <a:spcPts val="100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Called after activity has been stopped, immediately before it is started again</a:t>
            </a:r>
          </a:p>
          <a:p>
            <a:pPr marL="457200" lvl="0" indent="-381000">
              <a:spcBef>
                <a:spcPts val="100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Transient state</a:t>
            </a:r>
          </a:p>
          <a:p>
            <a:pPr marL="457200" lvl="0" indent="-381000" rtl="0">
              <a:spcBef>
                <a:spcPts val="1000"/>
              </a:spcBef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Always followed by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onStart()</a:t>
            </a:r>
          </a:p>
        </p:txBody>
      </p:sp>
    </p:spTree>
    <p:extLst>
      <p:ext uri="{BB962C8B-B14F-4D97-AF65-F5344CB8AC3E}">
        <p14:creationId xmlns:p14="http://schemas.microsoft.com/office/powerpoint/2010/main" val="15254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onRestart()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38</a:t>
            </a:fld>
            <a:endParaRPr lang="en"/>
          </a:p>
        </p:txBody>
      </p:sp>
      <p:sp>
        <p:nvSpPr>
          <p:cNvPr id="384" name="Shape 384"/>
          <p:cNvSpPr txBox="1"/>
          <p:nvPr/>
        </p:nvSpPr>
        <p:spPr>
          <a:xfrm>
            <a:off x="181075" y="1109475"/>
            <a:ext cx="88401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onRestart() {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super.onRestart();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is between stopped and started.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71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onResume() –&gt; Resumed/Running 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39</a:t>
            </a:fld>
            <a:endParaRPr lang="en"/>
          </a:p>
        </p:txBody>
      </p:sp>
      <p:sp>
        <p:nvSpPr>
          <p:cNvPr id="391" name="Shape 391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Called when activity will start interacting with user</a:t>
            </a:r>
          </a:p>
          <a:p>
            <a:pPr marL="457200" lvl="0" indent="-381000">
              <a:spcBef>
                <a:spcPts val="1000"/>
              </a:spcBef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Activity has moved to top of the activity stack</a:t>
            </a:r>
          </a:p>
          <a:p>
            <a:pPr marL="457200" lvl="0" indent="-381000" rtl="0">
              <a:spcBef>
                <a:spcPts val="1000"/>
              </a:spcBef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Starts accepting user input</a:t>
            </a:r>
          </a:p>
          <a:p>
            <a:pPr marL="457200" lvl="0" indent="-381000">
              <a:spcBef>
                <a:spcPts val="1000"/>
              </a:spcBef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Running state</a:t>
            </a:r>
          </a:p>
          <a:p>
            <a:pPr marL="457200" lvl="0" indent="-381000" rtl="0">
              <a:spcBef>
                <a:spcPts val="1000"/>
              </a:spcBef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Always followed by 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onPause()</a:t>
            </a:r>
          </a:p>
        </p:txBody>
      </p:sp>
    </p:spTree>
    <p:extLst>
      <p:ext uri="{BB962C8B-B14F-4D97-AF65-F5344CB8AC3E}">
        <p14:creationId xmlns:p14="http://schemas.microsoft.com/office/powerpoint/2010/main" val="4706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37575" y="837800"/>
            <a:ext cx="4286100" cy="238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(high-level view)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onResume()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40</a:t>
            </a:fld>
            <a:endParaRPr lang="en"/>
          </a:p>
        </p:txBody>
      </p:sp>
      <p:sp>
        <p:nvSpPr>
          <p:cNvPr id="398" name="Shape 398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onResume() {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super.onResume();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has become visible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it is now "resumed"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838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onPause() –&gt; Paused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41</a:t>
            </a:fld>
            <a:endParaRPr lang="en"/>
          </a:p>
        </p:txBody>
      </p:sp>
      <p:sp>
        <p:nvSpPr>
          <p:cNvPr id="405" name="Shape 405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Called when system is about to resume a previous activity</a:t>
            </a:r>
          </a:p>
          <a:p>
            <a:pPr marL="457200" lvl="0" indent="-3556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activity is partly visible but user is leaving the activity</a:t>
            </a:r>
          </a:p>
          <a:p>
            <a:pPr marL="457200" lvl="0" indent="-3556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Typically used to commit unsaved changes to persistent data, stop animations and anything that consumes resources </a:t>
            </a:r>
          </a:p>
          <a:p>
            <a:pPr marL="457200" lvl="0" indent="-3556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Implementations must be fast because the next activity is not resumed until this method returns</a:t>
            </a:r>
          </a:p>
          <a:p>
            <a:pPr marL="457200" lvl="0" indent="-355600" rtl="0">
              <a:spcBef>
                <a:spcPts val="0"/>
              </a:spcBef>
              <a:spcAft>
                <a:spcPts val="1000"/>
              </a:spcAft>
              <a:buSzPct val="100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Followed by either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onResume()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if the activity returns back to the front, or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onStop()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if it becomes invisible to the user</a:t>
            </a:r>
          </a:p>
        </p:txBody>
      </p:sp>
    </p:spTree>
    <p:extLst>
      <p:ext uri="{BB962C8B-B14F-4D97-AF65-F5344CB8AC3E}">
        <p14:creationId xmlns:p14="http://schemas.microsoft.com/office/powerpoint/2010/main" val="3595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onPause()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42</a:t>
            </a:fld>
            <a:endParaRPr lang="en"/>
          </a:p>
        </p:txBody>
      </p:sp>
      <p:sp>
        <p:nvSpPr>
          <p:cNvPr id="412" name="Shape 412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onPause() {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super.onPause();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Another activity is taking focus 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this activity is about to be "paused"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957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onStop() –&gt; Stopped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43</a:t>
            </a:fld>
            <a:endParaRPr lang="en"/>
          </a:p>
        </p:txBody>
      </p:sp>
      <p:sp>
        <p:nvSpPr>
          <p:cNvPr id="419" name="Shape 419"/>
          <p:cNvSpPr txBox="1"/>
          <p:nvPr/>
        </p:nvSpPr>
        <p:spPr>
          <a:xfrm>
            <a:off x="181075" y="1070950"/>
            <a:ext cx="8520600" cy="331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139700" lvl="0" indent="-381000" rtl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Called when the activity is no longer visible to the user</a:t>
            </a:r>
          </a:p>
          <a:p>
            <a:pPr marL="457200" marR="139700" lvl="0" indent="-381000" rtl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New activity is being started, an existing one is brought in front of this one, or this one is being destroyed</a:t>
            </a:r>
          </a:p>
          <a:p>
            <a:pPr marL="457200" marR="139700" lvl="0" indent="-381000" rtl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Operations that were too heavy-weight for onPause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Followed by either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onRestart()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if this activity is coming back to interact with the user, or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onDestroy()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if this activity is going away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794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onStop()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44</a:t>
            </a:fld>
            <a:endParaRPr lang="en"/>
          </a:p>
        </p:txBody>
      </p:sp>
      <p:sp>
        <p:nvSpPr>
          <p:cNvPr id="426" name="Shape 426"/>
          <p:cNvSpPr txBox="1"/>
          <p:nvPr/>
        </p:nvSpPr>
        <p:spPr>
          <a:xfrm>
            <a:off x="181075" y="1109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onStop() {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super.onStop();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is no longer visible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it is now "stopped"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275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onDestroy() –&gt; Destroyed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45</a:t>
            </a:fld>
            <a:endParaRPr lang="en"/>
          </a:p>
        </p:txBody>
      </p:sp>
      <p:sp>
        <p:nvSpPr>
          <p:cNvPr id="433" name="Shape 433"/>
          <p:cNvSpPr txBox="1"/>
          <p:nvPr/>
        </p:nvSpPr>
        <p:spPr>
          <a:xfrm>
            <a:off x="181075" y="1033275"/>
            <a:ext cx="88401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 call before activity is destroyed</a:t>
            </a:r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 navigates back to previous activity, or configuration changes</a:t>
            </a:r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Activity is finishing or system is destroying it to save space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Call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  <a:hlinkClick r:id="rId3"/>
              </a:rPr>
              <a:t>isFinishing()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method to check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 may destroy activity without calling this, so use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onPause()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onStop()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save data or state</a:t>
            </a:r>
          </a:p>
        </p:txBody>
      </p:sp>
    </p:spTree>
    <p:extLst>
      <p:ext uri="{BB962C8B-B14F-4D97-AF65-F5344CB8AC3E}">
        <p14:creationId xmlns:p14="http://schemas.microsoft.com/office/powerpoint/2010/main" val="37079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onDestroy()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46</a:t>
            </a:fld>
            <a:endParaRPr lang="en"/>
          </a:p>
        </p:txBody>
      </p:sp>
      <p:sp>
        <p:nvSpPr>
          <p:cNvPr id="440" name="Shape 440"/>
          <p:cNvSpPr txBox="1"/>
          <p:nvPr/>
        </p:nvSpPr>
        <p:spPr>
          <a:xfrm>
            <a:off x="197700" y="1084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@Override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protected void onDestroy() {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super.onDestroy();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// The activity is about to be destroyed.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765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Activity Instance State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01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When does config change?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48</a:t>
            </a:fld>
            <a:endParaRPr lang="en"/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Configuration changes invalidate the current layout or other resources in your activity when the user: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rotates the device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chooses different system language, so locale changes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enters multi-window mode (Android 7)</a:t>
            </a:r>
          </a:p>
        </p:txBody>
      </p:sp>
    </p:spTree>
    <p:extLst>
      <p:ext uri="{BB962C8B-B14F-4D97-AF65-F5344CB8AC3E}">
        <p14:creationId xmlns:p14="http://schemas.microsoft.com/office/powerpoint/2010/main" val="12098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happens on config change?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410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configuration change,  Android: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1.</a:t>
            </a:r>
            <a:r>
              <a:rPr lang="en"/>
              <a:t> shuts down activity </a:t>
            </a:r>
            <a:br>
              <a:rPr lang="en"/>
            </a:br>
            <a:r>
              <a:rPr lang="en"/>
              <a:t>    by calling: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49</a:t>
            </a:fld>
            <a:endParaRPr lang="en"/>
          </a:p>
        </p:txBody>
      </p:sp>
      <p:sp>
        <p:nvSpPr>
          <p:cNvPr id="461" name="Shape 461"/>
          <p:cNvSpPr txBox="1"/>
          <p:nvPr/>
        </p:nvSpPr>
        <p:spPr>
          <a:xfrm>
            <a:off x="5043400" y="1740850"/>
            <a:ext cx="4071300" cy="6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then starts it over </a:t>
            </a:r>
            <a:b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     by calling: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766050" y="2626450"/>
            <a:ext cx="3064200" cy="16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onPause()</a:t>
            </a:r>
          </a:p>
          <a:p>
            <a:pPr marL="457200" lvl="0" indent="-381000" rtl="0">
              <a:lnSpc>
                <a:spcPct val="115000"/>
              </a:lnSpc>
              <a:spcBef>
                <a:spcPts val="40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onStop()</a:t>
            </a:r>
          </a:p>
          <a:p>
            <a:pPr marL="457200" lvl="0" indent="-381000" rtl="0">
              <a:lnSpc>
                <a:spcPct val="115000"/>
              </a:lnSpc>
              <a:spcBef>
                <a:spcPts val="40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onDestroy()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5471900" y="2626450"/>
            <a:ext cx="2517000" cy="14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onCreate()</a:t>
            </a:r>
          </a:p>
          <a:p>
            <a:pPr marL="457200" lvl="0" indent="-381000" rtl="0">
              <a:spcBef>
                <a:spcPts val="100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onStart()</a:t>
            </a:r>
          </a:p>
          <a:p>
            <a:pPr marL="457200" lvl="0" indent="-381000" rtl="0">
              <a:spcBef>
                <a:spcPts val="100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onResume()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2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an Activity?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11700" y="1109475"/>
            <a:ext cx="8709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Activity</a:t>
            </a:r>
            <a:r>
              <a:rPr lang="en"/>
              <a:t> is an application component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Represents one window, one hierarchy of views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Typically fills the screen, but can be embedded in other activity or a appear as floating window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Java class, typically one activity in one file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4CAF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instance state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50</a:t>
            </a:fld>
            <a:endParaRPr lang="en"/>
          </a:p>
        </p:txBody>
      </p:sp>
      <p:sp>
        <p:nvSpPr>
          <p:cNvPr id="470" name="Shape 470"/>
          <p:cNvSpPr txBox="1"/>
          <p:nvPr/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State information is created while the activity is running, such as a counter, user text, animation progression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State is lost when device is rotated, language changes, back-button is pressed, or the system clears memory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1600">
              <a:solidFill>
                <a:srgbClr val="4CAF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250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instance state</a:t>
            </a:r>
          </a:p>
        </p:txBody>
      </p:sp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51</a:t>
            </a:fld>
            <a:endParaRPr lang="en"/>
          </a:p>
        </p:txBody>
      </p:sp>
      <p:sp>
        <p:nvSpPr>
          <p:cNvPr id="477" name="Shape 477"/>
          <p:cNvSpPr txBox="1"/>
          <p:nvPr/>
        </p:nvSpPr>
        <p:spPr>
          <a:xfrm>
            <a:off x="311700" y="771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System only saves: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424242"/>
              </a:buClr>
              <a:buSzPct val="100000"/>
              <a:buFont typeface="Roboto"/>
              <a:buChar char="○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State of views with unique ID (android:id) such as text entered into EditText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424242"/>
              </a:buClr>
              <a:buSzPct val="100000"/>
              <a:buFont typeface="Roboto"/>
              <a:buChar char="○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Intent that started activity and data in its extras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You are responsible for saving other activity and user progress data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1600">
              <a:solidFill>
                <a:srgbClr val="4CAF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670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Saving instance state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52</a:t>
            </a:fld>
            <a:endParaRPr lang="en"/>
          </a:p>
        </p:txBody>
      </p:sp>
      <p:sp>
        <p:nvSpPr>
          <p:cNvPr id="484" name="Shape 484"/>
          <p:cNvSpPr txBox="1"/>
          <p:nvPr/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Implement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onSaveInstanceState()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in your activity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called by Android runtime when there is a possibility the activity may be destroyed</a:t>
            </a: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buClr>
                <a:srgbClr val="424242"/>
              </a:buClr>
              <a:buSzPct val="1000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saves data only for this instance of the activity during current session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1600">
              <a:solidFill>
                <a:srgbClr val="4CAF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966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onSaveInstanceState(Bundle outState)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53</a:t>
            </a:fld>
            <a:endParaRPr lang="en"/>
          </a:p>
        </p:txBody>
      </p:sp>
      <p:sp>
        <p:nvSpPr>
          <p:cNvPr id="491" name="Shape 491"/>
          <p:cNvSpPr txBox="1"/>
          <p:nvPr/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@Override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public void onSaveInstanceState(Bundle outState) {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    super.onSaveInstanceState(outState); </a:t>
            </a:r>
          </a:p>
          <a:p>
            <a:pPr lv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    // Add information for saving HelloToast counter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    // to the to the outState bundle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    outState.putString("count",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                String.valueOf(mShowCount.getText()));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2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Restoring instance state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54</a:t>
            </a:fld>
            <a:endParaRPr lang="en"/>
          </a:p>
        </p:txBody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Two ways to retrieve the saved Bundle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onCreate(Bundle mySavedState)</a:t>
            </a:r>
            <a:r>
              <a:rPr lang="en"/>
              <a:t/>
            </a:r>
            <a:br>
              <a:rPr lang="en"/>
            </a:br>
            <a:r>
              <a:rPr lang="en"/>
              <a:t>Preferred, to ensure that your user interface, including any saved state, is back up and running as quickly as possible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Implement callback (called after onStart())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onRestoreInstanceState(Bundle mySavedState)</a:t>
            </a:r>
          </a:p>
        </p:txBody>
      </p:sp>
    </p:spTree>
    <p:extLst>
      <p:ext uri="{BB962C8B-B14F-4D97-AF65-F5344CB8AC3E}">
        <p14:creationId xmlns:p14="http://schemas.microsoft.com/office/powerpoint/2010/main" val="7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55</a:t>
            </a:fld>
            <a:endParaRPr lang="en"/>
          </a:p>
        </p:txBody>
      </p:sp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Restoring in onCreate()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97975" y="1071750"/>
            <a:ext cx="8833800" cy="35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@Override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protected void onCreate(Bundle savedInstanceState) 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super.onCreate(savedInstanceState);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setContentView(R.layout.activity_main);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mShowCount = (TextView) findViewById(R.id.show_count);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if (savedInstanceState != null) {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String count = savedInstanceState.getString("count");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if (mShowCount != null)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    mShowCount.setText(count);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}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19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56</a:t>
            </a:fld>
            <a:endParaRPr lang="en"/>
          </a:p>
        </p:txBody>
      </p:sp>
      <p:sp>
        <p:nvSpPr>
          <p:cNvPr id="511" name="Shape 511"/>
          <p:cNvSpPr txBox="1"/>
          <p:nvPr/>
        </p:nvSpPr>
        <p:spPr>
          <a:xfrm>
            <a:off x="53200" y="1076275"/>
            <a:ext cx="91440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@Override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public void onRestoreInstanceState (Bundle mySavedState) {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super.onRestoreInstanceState(mySavedState);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if (mySavedState != null) {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String count = mySavedState.getString("count");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if (count != null)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       mShowCount.setText(count);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}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onRestoreInstanceState(Bundle state)</a:t>
            </a:r>
          </a:p>
        </p:txBody>
      </p:sp>
    </p:spTree>
    <p:extLst>
      <p:ext uri="{BB962C8B-B14F-4D97-AF65-F5344CB8AC3E}">
        <p14:creationId xmlns:p14="http://schemas.microsoft.com/office/powerpoint/2010/main" val="18247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Instance state and app restart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57</a:t>
            </a:fld>
            <a:endParaRPr lang="en"/>
          </a:p>
        </p:txBody>
      </p:sp>
      <p:sp>
        <p:nvSpPr>
          <p:cNvPr id="519" name="Shape 519"/>
          <p:cNvSpPr txBox="1"/>
          <p:nvPr/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When you stop and restart a new app session, the activity instance states are lost and your activities will revert to their default appearance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If you need to save user data between app sessions, use shared preferences or a database.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1600">
              <a:solidFill>
                <a:srgbClr val="4CAF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517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dirty="0"/>
              <a:t>Styles and Themes</a:t>
            </a:r>
            <a:br>
              <a:rPr lang="en-IN" b="0" dirty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58</a:t>
            </a:fld>
            <a:endParaRPr lang="en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699" y="1213832"/>
            <a:ext cx="8252703" cy="282251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A 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style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is a collection of attributes that specify the look and format for a 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39BE5"/>
                </a:solidFill>
                <a:effectLst/>
                <a:latin typeface="Consolas" panose="020B0609020204030204" pitchFamily="49" charset="0"/>
                <a:hlinkClick r:id="rId2"/>
              </a:rPr>
              <a:t>View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or window.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A style can specify attributes such as height, padding, font color, font size, background color, and much more.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 A style is defined in an XML resource that is separate from the XML that specifies the layout.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For example, by using a style, you can take this layout XML: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0008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TextView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android:layout_width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match_parent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android:layout_height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wrap_content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android:textColor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"#00FF00"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android:typeface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"monospace"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android:text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"@string/hello"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/&gt;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And turn it into this: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0008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TextView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android:layout_width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match_parent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android:layout_height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wrap_content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android:textAppearance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"@style/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CodeFont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android:text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"@string/hello"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0073" y="3934124"/>
            <a:ext cx="8444329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dirty="0">
                <a:latin typeface="Roboto" panose="020B0604020202020204" charset="0"/>
              </a:rPr>
              <a:t>The attributes related to style have been removed from the layout XML and put into </a:t>
            </a:r>
            <a:r>
              <a:rPr lang="en-US" altLang="en-US" dirty="0" smtClean="0">
                <a:latin typeface="Roboto" panose="020B0604020202020204" charset="0"/>
              </a:rPr>
              <a:t>a </a:t>
            </a:r>
          </a:p>
          <a:p>
            <a:pPr lvl="0"/>
            <a:r>
              <a:rPr lang="en-US" altLang="en-US" dirty="0">
                <a:latin typeface="Roboto" panose="020B0604020202020204" charset="0"/>
              </a:rPr>
              <a:t> </a:t>
            </a:r>
            <a:r>
              <a:rPr lang="en-US" altLang="en-US" dirty="0" smtClean="0">
                <a:latin typeface="Roboto" panose="020B0604020202020204" charset="0"/>
              </a:rPr>
              <a:t> style </a:t>
            </a:r>
            <a:r>
              <a:rPr lang="en-US" altLang="en-US" dirty="0">
                <a:latin typeface="Roboto" panose="020B0604020202020204" charset="0"/>
              </a:rPr>
              <a:t>definition called </a:t>
            </a:r>
            <a:r>
              <a:rPr lang="en-US" altLang="en-US" sz="1200" dirty="0" err="1">
                <a:solidFill>
                  <a:srgbClr val="006600"/>
                </a:solidFill>
                <a:latin typeface="Consolas" panose="020B0609020204030204" pitchFamily="49" charset="0"/>
              </a:rPr>
              <a:t>CodeFont</a:t>
            </a:r>
            <a:r>
              <a:rPr lang="en-US" altLang="en-US" dirty="0">
                <a:latin typeface="Roboto" panose="020B0604020202020204" charset="0"/>
              </a:rPr>
              <a:t>, which is then applied using </a:t>
            </a:r>
            <a:r>
              <a:rPr lang="en-US" altLang="en-US" dirty="0" smtClean="0">
                <a:latin typeface="Roboto" panose="020B0604020202020204" charset="0"/>
              </a:rPr>
              <a:t>the </a:t>
            </a:r>
            <a:r>
              <a:rPr lang="en-US" altLang="en-US" dirty="0">
                <a:latin typeface="Roboto" panose="020B0604020202020204" charset="0"/>
              </a:rPr>
              <a:t> </a:t>
            </a:r>
            <a:r>
              <a:rPr lang="en-US" altLang="en-US" sz="1200" dirty="0" err="1">
                <a:solidFill>
                  <a:srgbClr val="006600"/>
                </a:solidFill>
                <a:latin typeface="Consolas" panose="020B0609020204030204" pitchFamily="49" charset="0"/>
              </a:rPr>
              <a:t>android:textAppearance</a:t>
            </a:r>
            <a:r>
              <a:rPr lang="en-US" altLang="en-US" dirty="0">
                <a:latin typeface="Roboto" panose="020B0604020202020204" charset="0"/>
              </a:rPr>
              <a:t> attribute.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2620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96852"/>
            <a:ext cx="8520600" cy="520636"/>
          </a:xfrm>
        </p:spPr>
        <p:txBody>
          <a:bodyPr/>
          <a:lstStyle/>
          <a:p>
            <a:r>
              <a:rPr lang="en-IN" sz="2800" b="0" dirty="0"/>
              <a:t>Defining Styles</a:t>
            </a:r>
            <a:r>
              <a:rPr lang="en-IN" b="0" dirty="0"/>
              <a:t/>
            </a:r>
            <a:br>
              <a:rPr lang="en-IN" b="0" dirty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59</a:t>
            </a:fld>
            <a:endParaRPr lang="en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783" y="964104"/>
            <a:ext cx="8684518" cy="25323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308" tIns="0" rIns="0" bIns="9998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To create a set of styles, save an XML file in the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res/values/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directory of your project.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The name of the XML file must use the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.xml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extension, 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and like other resources, it must use lowercase, underscores, and be saved in the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res/values/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folder.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The root node of the XML file must be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&lt;resources&gt;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For each style you want to create, complete the following series of steps: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Add a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&lt;style&gt;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element to the file, with a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that uniquely identifies the style.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For each attribute of that style, add an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&lt;item&gt;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element, with a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that declares the style attribute. The order of these elements doesn't matter.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Add an appropriate value to each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&lt;item&gt;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element.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Roboto" panose="020B060402020202020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0622" y="2924362"/>
            <a:ext cx="8261835" cy="21015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308" tIns="0" rIns="0" bIns="9998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Roboto" panose="020B0604020202020204" charset="0"/>
                <a:ea typeface="Roboto"/>
                <a:cs typeface="Roboto"/>
                <a:sym typeface="Roboto"/>
              </a:rPr>
              <a:t>Depending on the attribute, you can use values with the following resource types in an &lt;item&gt; element: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solidFill>
                  <a:schemeClr val="tx1"/>
                </a:solidFill>
                <a:latin typeface="Roboto" panose="020B0604020202020204" charset="0"/>
                <a:ea typeface="Roboto"/>
                <a:cs typeface="Roboto"/>
                <a:sym typeface="Roboto"/>
              </a:rPr>
              <a:t>Fraction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solidFill>
                  <a:schemeClr val="tx1"/>
                </a:solidFill>
                <a:latin typeface="Roboto" panose="020B0604020202020204" charset="0"/>
                <a:ea typeface="Roboto"/>
                <a:cs typeface="Roboto"/>
                <a:sym typeface="Roboto"/>
              </a:rPr>
              <a:t>Float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solidFill>
                  <a:schemeClr val="tx1"/>
                </a:solidFill>
                <a:latin typeface="Roboto" panose="020B0604020202020204" charset="0"/>
                <a:ea typeface="Roboto"/>
                <a:cs typeface="Roboto"/>
                <a:sym typeface="Roboto"/>
              </a:rPr>
              <a:t>Boolean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solidFill>
                  <a:schemeClr val="tx1"/>
                </a:solidFill>
                <a:latin typeface="Roboto" panose="020B0604020202020204" charset="0"/>
                <a:ea typeface="Roboto"/>
                <a:cs typeface="Roboto"/>
                <a:sym typeface="Roboto"/>
              </a:rPr>
              <a:t>Color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solidFill>
                  <a:schemeClr val="tx1"/>
                </a:solidFill>
                <a:latin typeface="Roboto" panose="020B0604020202020204" charset="0"/>
                <a:ea typeface="Roboto"/>
                <a:cs typeface="Roboto"/>
                <a:sym typeface="Roboto"/>
              </a:rPr>
              <a:t>String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solidFill>
                  <a:schemeClr val="tx1"/>
                </a:solidFill>
                <a:latin typeface="Roboto" panose="020B0604020202020204" charset="0"/>
                <a:ea typeface="Roboto"/>
                <a:cs typeface="Roboto"/>
                <a:sym typeface="Roboto"/>
              </a:rPr>
              <a:t>Dimension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solidFill>
                  <a:schemeClr val="tx1"/>
                </a:solidFill>
                <a:latin typeface="Roboto" panose="020B0604020202020204" charset="0"/>
                <a:ea typeface="Roboto"/>
                <a:cs typeface="Roboto"/>
                <a:sym typeface="Roboto"/>
              </a:rPr>
              <a:t>Integer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9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does an Activity do?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11700" y="1033275"/>
            <a:ext cx="8709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Represents an activity, such as ordering groceries, sending email, or getting directions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Handles user interactions, such as button clicks, text entry, or login verification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Can start other activities in the same or other apps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Has a life cycle—is created, started, runs, is paused, resumed, stopped, and destroyed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4CAF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>
                <a:solidFill>
                  <a:schemeClr val="tx1"/>
                </a:solidFill>
                <a:latin typeface="Roboto" panose="020B0604020202020204" charset="0"/>
              </a:rPr>
              <a:t>Apply a theme to an activity or app</a:t>
            </a:r>
            <a:br>
              <a:rPr lang="en-US" altLang="en-US" b="0" dirty="0">
                <a:solidFill>
                  <a:schemeClr val="tx1"/>
                </a:solidFill>
                <a:latin typeface="Roboto" panose="020B0604020202020204" charset="0"/>
              </a:rPr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60</a:t>
            </a:fld>
            <a:endParaRPr lang="en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701" y="887338"/>
            <a:ext cx="8258141" cy="37942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308" tIns="0" rIns="0" bIns="9998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To set a theme for all the activities of your app, open the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AndroidManifest.xml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file and edit the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&lt;application&gt;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tag to include the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android:theme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attribute with the style name.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For example: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8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&lt;application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android:theme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"@style/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CustomTheme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If you want a theme applied to just one activity in your app, then add the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android:theme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attribute to the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&lt;activity&gt;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tag instead.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Just as Android provides other built-in resources, there are many pre- defined themes that you can use, to avoid writing them yourself.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For example, you can use the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</a:rPr>
              <a:t>Dialog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 theme and make your activity appear like a dialog box: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8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&lt;activity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android:theme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"@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android:style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Theme.Dialog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</a:rPr>
              <a:t>Or if you want the background to be transparent, use the Translucent theme: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88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&lt;activity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android:theme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"@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android:style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Theme.Translucent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4872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If you like a theme, but want to tweak it, just add the theme as the </a:t>
            </a:r>
            <a:r>
              <a:rPr lang="en-US" altLang="en-US" sz="1600" dirty="0">
                <a:solidFill>
                  <a:srgbClr val="006600"/>
                </a:solidFill>
                <a:latin typeface="Consolas" panose="020B0609020204030204" pitchFamily="49" charset="0"/>
              </a:rPr>
              <a:t>parent</a:t>
            </a: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 of your custom theme. For example, you can modify the traditional light theme to use your own color like this:</a:t>
            </a:r>
            <a:endParaRPr lang="en-US" altLang="en-US" sz="1600" dirty="0">
              <a:solidFill>
                <a:srgbClr val="000088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srgbClr val="000088"/>
                </a:solidFill>
                <a:latin typeface="Consolas" panose="020B0609020204030204" pitchFamily="49" charset="0"/>
              </a:rPr>
              <a:t>&lt;color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882288"/>
                </a:solidFill>
                <a:latin typeface="Consolas" panose="020B0609020204030204" pitchFamily="49" charset="0"/>
              </a:rPr>
              <a:t>name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600" dirty="0">
                <a:solidFill>
                  <a:srgbClr val="88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80000"/>
                </a:solidFill>
                <a:latin typeface="Consolas" panose="020B0609020204030204" pitchFamily="49" charset="0"/>
              </a:rPr>
              <a:t>custom_theme_color</a:t>
            </a:r>
            <a:r>
              <a:rPr lang="en-US" altLang="en-US" sz="1600" dirty="0">
                <a:solidFill>
                  <a:srgbClr val="88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>
                <a:solidFill>
                  <a:srgbClr val="000088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#b0b0ff</a:t>
            </a:r>
            <a:r>
              <a:rPr lang="en-US" altLang="en-US" sz="1600" dirty="0">
                <a:solidFill>
                  <a:srgbClr val="000088"/>
                </a:solidFill>
                <a:latin typeface="Consolas" panose="020B0609020204030204" pitchFamily="49" charset="0"/>
              </a:rPr>
              <a:t>&lt;/color&gt;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88"/>
                </a:solidFill>
                <a:latin typeface="Consolas" panose="020B0609020204030204" pitchFamily="49" charset="0"/>
              </a:rPr>
              <a:t>&lt;style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882288"/>
                </a:solidFill>
                <a:latin typeface="Consolas" panose="020B0609020204030204" pitchFamily="49" charset="0"/>
              </a:rPr>
              <a:t>name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600" dirty="0">
                <a:solidFill>
                  <a:srgbClr val="88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80000"/>
                </a:solidFill>
                <a:latin typeface="Consolas" panose="020B0609020204030204" pitchFamily="49" charset="0"/>
              </a:rPr>
              <a:t>CustomTheme</a:t>
            </a:r>
            <a:r>
              <a:rPr lang="en-US" altLang="en-US" sz="1600" dirty="0">
                <a:solidFill>
                  <a:srgbClr val="88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882288"/>
                </a:solidFill>
                <a:latin typeface="Consolas" panose="020B0609020204030204" pitchFamily="49" charset="0"/>
              </a:rPr>
              <a:t>parent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600" dirty="0">
                <a:solidFill>
                  <a:srgbClr val="88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80000"/>
                </a:solidFill>
                <a:latin typeface="Consolas" panose="020B0609020204030204" pitchFamily="49" charset="0"/>
              </a:rPr>
              <a:t>android:Theme.Material.Light</a:t>
            </a:r>
            <a:r>
              <a:rPr lang="en-US" altLang="en-US" sz="1600" dirty="0">
                <a:solidFill>
                  <a:srgbClr val="88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>
                <a:solidFill>
                  <a:srgbClr val="000088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item name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600" dirty="0">
                <a:solidFill>
                  <a:srgbClr val="88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80000"/>
                </a:solidFill>
                <a:latin typeface="Consolas" panose="020B0609020204030204" pitchFamily="49" charset="0"/>
              </a:rPr>
              <a:t>android:windowBackground</a:t>
            </a:r>
            <a:r>
              <a:rPr lang="en-US" altLang="en-US" sz="1600" dirty="0">
                <a:solidFill>
                  <a:srgbClr val="88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&gt;@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color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/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custom_theme_color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&lt;/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item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item name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600" dirty="0">
                <a:solidFill>
                  <a:srgbClr val="88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80000"/>
                </a:solidFill>
                <a:latin typeface="Consolas" panose="020B0609020204030204" pitchFamily="49" charset="0"/>
              </a:rPr>
              <a:t>android:colorBackground</a:t>
            </a:r>
            <a:r>
              <a:rPr lang="en-US" altLang="en-US" sz="1600" dirty="0">
                <a:solidFill>
                  <a:srgbClr val="88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&gt;@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color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/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custom_theme_color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&lt;/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item</a:t>
            </a:r>
            <a:r>
              <a:rPr lang="en-US" altLang="en-US" sz="1600" dirty="0">
                <a:solidFill>
                  <a:srgbClr val="6666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88"/>
                </a:solidFill>
                <a:latin typeface="Consolas" panose="020B0609020204030204" pitchFamily="49" charset="0"/>
              </a:rPr>
              <a:t>&lt;/style</a:t>
            </a:r>
            <a:r>
              <a:rPr lang="en-US" altLang="en-US" sz="1600" dirty="0" smtClean="0">
                <a:solidFill>
                  <a:srgbClr val="000088"/>
                </a:solidFill>
                <a:latin typeface="Consolas" panose="020B0609020204030204" pitchFamily="49" charset="0"/>
              </a:rPr>
              <a:t>&gt;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00" dirty="0">
              <a:solidFill>
                <a:schemeClr val="tx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Now use </a:t>
            </a:r>
            <a:r>
              <a:rPr lang="en-US" altLang="en-US" sz="1400" dirty="0" err="1">
                <a:solidFill>
                  <a:srgbClr val="006600"/>
                </a:solidFill>
                <a:latin typeface="Consolas" panose="020B0609020204030204" pitchFamily="49" charset="0"/>
              </a:rPr>
              <a:t>CustomTheme</a:t>
            </a: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 instead of </a:t>
            </a:r>
            <a:r>
              <a:rPr lang="en-US" altLang="en-US" sz="1400" dirty="0" err="1">
                <a:solidFill>
                  <a:srgbClr val="006600"/>
                </a:solidFill>
                <a:latin typeface="Consolas" panose="020B0609020204030204" pitchFamily="49" charset="0"/>
              </a:rPr>
              <a:t>Theme.Light</a:t>
            </a: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 inside the Android manifest:</a:t>
            </a:r>
            <a:endParaRPr lang="en-US" altLang="en-US" sz="1400" dirty="0">
              <a:solidFill>
                <a:srgbClr val="000088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>
                <a:solidFill>
                  <a:srgbClr val="000088"/>
                </a:solidFill>
                <a:latin typeface="Consolas" panose="020B0609020204030204" pitchFamily="49" charset="0"/>
              </a:rPr>
              <a:t>&lt;activity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882288"/>
                </a:solidFill>
                <a:latin typeface="Consolas" panose="020B0609020204030204" pitchFamily="49" charset="0"/>
              </a:rPr>
              <a:t>android:theme</a:t>
            </a:r>
            <a:r>
              <a:rPr lang="en-US" altLang="en-US" sz="1400" dirty="0">
                <a:solidFill>
                  <a:srgbClr val="6666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880000"/>
                </a:solidFill>
                <a:latin typeface="Consolas" panose="020B0609020204030204" pitchFamily="49" charset="0"/>
              </a:rPr>
              <a:t>"@style/</a:t>
            </a:r>
            <a:r>
              <a:rPr lang="en-US" altLang="en-US" sz="1400" dirty="0" err="1">
                <a:solidFill>
                  <a:srgbClr val="880000"/>
                </a:solidFill>
                <a:latin typeface="Consolas" panose="020B0609020204030204" pitchFamily="49" charset="0"/>
              </a:rPr>
              <a:t>CustomTheme</a:t>
            </a:r>
            <a:r>
              <a:rPr lang="en-US" altLang="en-US" sz="1400" dirty="0">
                <a:solidFill>
                  <a:srgbClr val="88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>
                <a:solidFill>
                  <a:srgbClr val="000088"/>
                </a:solidFill>
                <a:latin typeface="Consolas" panose="020B0609020204030204" pitchFamily="49" charset="0"/>
              </a:rPr>
              <a:t>&gt;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To discover the themes available in the Android Framework, search the </a:t>
            </a:r>
            <a:r>
              <a:rPr lang="en-US" altLang="en-US" sz="1400" dirty="0" err="1">
                <a:solidFill>
                  <a:srgbClr val="039BE5"/>
                </a:solidFill>
                <a:latin typeface="Consolas" panose="020B0609020204030204" pitchFamily="49" charset="0"/>
                <a:hlinkClick r:id="rId2"/>
              </a:rPr>
              <a:t>R.style</a:t>
            </a: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 reference for constants that begin with </a:t>
            </a:r>
            <a:r>
              <a:rPr lang="en-US" altLang="en-US" sz="1400" dirty="0">
                <a:solidFill>
                  <a:srgbClr val="006600"/>
                </a:solidFill>
                <a:latin typeface="Consolas" panose="020B0609020204030204" pitchFamily="49" charset="0"/>
              </a:rPr>
              <a:t>Theme_</a:t>
            </a: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.</a:t>
            </a:r>
            <a:endParaRPr lang="en-US" altLang="en-US" sz="1200" dirty="0">
              <a:solidFill>
                <a:schemeClr val="tx1"/>
              </a:solidFill>
            </a:endParaRPr>
          </a:p>
          <a:p>
            <a:endParaRPr lang="en-IN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99898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Roboto" panose="020B0604020202020204" charset="0"/>
              </a:rPr>
              <a:t>You </a:t>
            </a: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can further adjust the look and format of your app by using a theme overlay. Theme overlays allow you to override some of the style attributes applied to a subset of the components styled by a theme. For example, you might want to apply a darker theme to a toolbar in an activity that uses a lighter theme. If you are using </a:t>
            </a:r>
            <a:r>
              <a:rPr lang="en-US" altLang="en-US" sz="1400" dirty="0" err="1">
                <a:solidFill>
                  <a:srgbClr val="006600"/>
                </a:solidFill>
                <a:latin typeface="Consolas" panose="020B0609020204030204" pitchFamily="49" charset="0"/>
              </a:rPr>
              <a:t>Theme.Material.Light</a:t>
            </a: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 as the theme for an activity, you can apply </a:t>
            </a:r>
            <a:r>
              <a:rPr lang="en-US" altLang="en-US" sz="1400" dirty="0" err="1">
                <a:solidFill>
                  <a:srgbClr val="006600"/>
                </a:solidFill>
                <a:latin typeface="Consolas" panose="020B0609020204030204" pitchFamily="49" charset="0"/>
              </a:rPr>
              <a:t>ThemeOverlay.Material.Dark</a:t>
            </a: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 to the toolbar using </a:t>
            </a:r>
            <a:r>
              <a:rPr lang="en-US" altLang="en-US" sz="1600" dirty="0" smtClean="0">
                <a:solidFill>
                  <a:schemeClr val="tx1"/>
                </a:solidFill>
                <a:latin typeface="Roboto" panose="020B0604020202020204" charset="0"/>
              </a:rPr>
              <a:t>the </a:t>
            </a:r>
            <a:r>
              <a:rPr lang="en-US" altLang="en-US" sz="1400" dirty="0" err="1" smtClean="0">
                <a:solidFill>
                  <a:srgbClr val="006600"/>
                </a:solidFill>
                <a:latin typeface="Consolas" panose="020B0609020204030204" pitchFamily="49" charset="0"/>
              </a:rPr>
              <a:t>android:theme</a:t>
            </a: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 attribute to modify the appearance as follows: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Change the toolbar colors to a dark theme but preserve other style attributes, such as those relating to size.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Roboto" panose="020B0604020202020204" charset="0"/>
              </a:rPr>
              <a:t>The theme overlay applies to any children inflated under the toolbar.</a:t>
            </a:r>
          </a:p>
          <a:p>
            <a:endParaRPr lang="en-IN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62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40787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Intents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01589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an intent?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64</a:t>
            </a:fld>
            <a:endParaRPr lang="en"/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278250" y="1065900"/>
            <a:ext cx="8724600" cy="164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intent is a description of an operation to be performed.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 </a:t>
            </a:r>
            <a:r>
              <a:rPr lang="en" u="sng">
                <a:solidFill>
                  <a:schemeClr val="hlink"/>
                </a:solidFill>
                <a:hlinkClick r:id="rId3"/>
              </a:rPr>
              <a:t>Intent</a:t>
            </a:r>
            <a:r>
              <a:rPr lang="en"/>
              <a:t> is an object used to request an action from another </a:t>
            </a:r>
            <a:r>
              <a:rPr lang="en" u="sng">
                <a:solidFill>
                  <a:schemeClr val="hlink"/>
                </a:solidFill>
                <a:hlinkClick r:id="rId4"/>
              </a:rPr>
              <a:t>app component</a:t>
            </a:r>
            <a:r>
              <a:rPr lang="en"/>
              <a:t> via the Android system.  </a:t>
            </a:r>
          </a:p>
        </p:txBody>
      </p:sp>
      <p:sp>
        <p:nvSpPr>
          <p:cNvPr id="403" name="Shape 403"/>
          <p:cNvSpPr/>
          <p:nvPr/>
        </p:nvSpPr>
        <p:spPr>
          <a:xfrm>
            <a:off x="2322061" y="3143954"/>
            <a:ext cx="1889700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App component</a:t>
            </a:r>
          </a:p>
        </p:txBody>
      </p:sp>
      <p:sp>
        <p:nvSpPr>
          <p:cNvPr id="404" name="Shape 404"/>
          <p:cNvSpPr/>
          <p:nvPr/>
        </p:nvSpPr>
        <p:spPr>
          <a:xfrm>
            <a:off x="339099" y="3143950"/>
            <a:ext cx="1388999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Originator</a:t>
            </a:r>
          </a:p>
        </p:txBody>
      </p:sp>
      <p:sp>
        <p:nvSpPr>
          <p:cNvPr id="405" name="Shape 405"/>
          <p:cNvSpPr/>
          <p:nvPr/>
        </p:nvSpPr>
        <p:spPr>
          <a:xfrm>
            <a:off x="935475" y="3575750"/>
            <a:ext cx="378725" cy="646925"/>
          </a:xfrm>
          <a:custGeom>
            <a:avLst/>
            <a:gdLst/>
            <a:ahLst/>
            <a:cxnLst/>
            <a:rect l="0" t="0" r="0" b="0"/>
            <a:pathLst>
              <a:path w="15149" h="25877" extrusionOk="0">
                <a:moveTo>
                  <a:pt x="0" y="0"/>
                </a:moveTo>
                <a:cubicBezTo>
                  <a:pt x="738" y="7392"/>
                  <a:pt x="1599" y="15954"/>
                  <a:pt x="6852" y="21209"/>
                </a:cubicBezTo>
                <a:cubicBezTo>
                  <a:pt x="8950" y="23308"/>
                  <a:pt x="17151" y="27097"/>
                  <a:pt x="14682" y="2545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06" name="Shape 406"/>
          <p:cNvSpPr txBox="1"/>
          <p:nvPr/>
        </p:nvSpPr>
        <p:spPr>
          <a:xfrm>
            <a:off x="588400" y="3591875"/>
            <a:ext cx="10335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Intent</a:t>
            </a:r>
          </a:p>
        </p:txBody>
      </p:sp>
      <p:sp>
        <p:nvSpPr>
          <p:cNvPr id="407" name="Shape 407"/>
          <p:cNvSpPr/>
          <p:nvPr/>
        </p:nvSpPr>
        <p:spPr>
          <a:xfrm>
            <a:off x="2028500" y="3583925"/>
            <a:ext cx="717825" cy="636225"/>
          </a:xfrm>
          <a:custGeom>
            <a:avLst/>
            <a:gdLst/>
            <a:ahLst/>
            <a:cxnLst/>
            <a:rect l="0" t="0" r="0" b="0"/>
            <a:pathLst>
              <a:path w="28713" h="25449" extrusionOk="0">
                <a:moveTo>
                  <a:pt x="0" y="25449"/>
                </a:moveTo>
                <a:cubicBezTo>
                  <a:pt x="12660" y="23641"/>
                  <a:pt x="28713" y="12789"/>
                  <a:pt x="28713" y="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08" name="Shape 408"/>
          <p:cNvSpPr txBox="1"/>
          <p:nvPr/>
        </p:nvSpPr>
        <p:spPr>
          <a:xfrm>
            <a:off x="2288050" y="3591875"/>
            <a:ext cx="11163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Action</a:t>
            </a:r>
          </a:p>
        </p:txBody>
      </p:sp>
      <p:sp>
        <p:nvSpPr>
          <p:cNvPr id="409" name="Shape 409"/>
          <p:cNvSpPr/>
          <p:nvPr/>
        </p:nvSpPr>
        <p:spPr>
          <a:xfrm>
            <a:off x="1307200" y="4003800"/>
            <a:ext cx="1014900" cy="532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Android System</a:t>
            </a:r>
          </a:p>
        </p:txBody>
      </p:sp>
    </p:spTree>
    <p:extLst>
      <p:ext uri="{BB962C8B-B14F-4D97-AF65-F5344CB8AC3E}">
        <p14:creationId xmlns:p14="http://schemas.microsoft.com/office/powerpoint/2010/main" val="27418256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can intents do?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65</a:t>
            </a:fld>
            <a:endParaRPr lang="en"/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278250" y="913500"/>
            <a:ext cx="8724600" cy="367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Start activities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A button click starts a new activity for text entry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Clicking Share opens an app that allows you to post a photo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Start services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Initiate downloading a file in the background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Deliver broadcasts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The system informs everybody that the phone is now charging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777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Explicit and implicit intents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66</a:t>
            </a:fld>
            <a:endParaRPr lang="en"/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278250" y="913500"/>
            <a:ext cx="8724600" cy="364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Explicit Intent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Starts a specific activity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Request tea with milk delivered by Nikita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Main activity starts the ViewShoppingCart activity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Implicit Intent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Asks system to find an activity that can handle this request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Find an open store that sells green tea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Clicking Share opens a chooser with a list of apps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9319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Starting Activities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54044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Start an Activity with an explicit intent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17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start a specific activity, use an explicit intent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Create an intent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Intent intent = new Intent(this, ActivityName.class);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 the intent to start the activity</a:t>
            </a:r>
          </a:p>
          <a:p>
            <a:pPr marL="914400" lvl="1" indent="-228600" rtl="0">
              <a:spcBef>
                <a:spcPts val="0"/>
              </a:spcBef>
              <a:buFont typeface="Consolas"/>
              <a:buChar char="○"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startActivity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(intent);</a:t>
            </a:r>
          </a:p>
          <a:p>
            <a:pPr marL="0" lvl="0" indent="0">
              <a:spcBef>
                <a:spcPts val="0"/>
              </a:spcBef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41217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 an Activity with implicit intent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17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ask Android to find an Activity to handle your request, use an implicit intent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Create an intent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Intent intent = new Intent(action, uri);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 the intent to start the activity</a:t>
            </a:r>
          </a:p>
          <a:p>
            <a:pPr marL="914400" lvl="1" indent="-228600" rtl="0">
              <a:spcBef>
                <a:spcPts val="0"/>
              </a:spcBef>
              <a:buFont typeface="Consolas"/>
              <a:buChar char="○"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startActivity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(intent);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586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Examples of activities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t="3606" b="7788"/>
          <a:stretch/>
        </p:blipFill>
        <p:spPr>
          <a:xfrm>
            <a:off x="7009200" y="1197548"/>
            <a:ext cx="1960200" cy="3087864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 t="3810" b="8176"/>
          <a:stretch/>
        </p:blipFill>
        <p:spPr>
          <a:xfrm>
            <a:off x="2391933" y="1242649"/>
            <a:ext cx="1960224" cy="3067027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5">
            <a:alphaModFix/>
          </a:blip>
          <a:srcRect t="3810" b="8176"/>
          <a:stretch/>
        </p:blipFill>
        <p:spPr>
          <a:xfrm>
            <a:off x="83300" y="1242650"/>
            <a:ext cx="1960224" cy="306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6">
            <a:alphaModFix/>
          </a:blip>
          <a:srcRect t="3810" b="8176"/>
          <a:stretch/>
        </p:blipFill>
        <p:spPr>
          <a:xfrm>
            <a:off x="4700566" y="1242649"/>
            <a:ext cx="1960224" cy="3067027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1" name="Shape 321"/>
          <p:cNvSpPr/>
          <p:nvPr/>
        </p:nvSpPr>
        <p:spPr>
          <a:xfrm>
            <a:off x="83325" y="1242712"/>
            <a:ext cx="1960200" cy="30669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Implicit Intents - Examples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70</a:t>
            </a:fld>
            <a:endParaRPr lang="en"/>
          </a:p>
        </p:txBody>
      </p:sp>
      <p:sp>
        <p:nvSpPr>
          <p:cNvPr id="450" name="Shape 450"/>
          <p:cNvSpPr txBox="1"/>
          <p:nvPr/>
        </p:nvSpPr>
        <p:spPr>
          <a:xfrm>
            <a:off x="240750" y="984925"/>
            <a:ext cx="8612700" cy="35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Show a web page</a:t>
            </a:r>
            <a:br>
              <a:rPr lang="en" sz="2400" b="1"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Uri uri = Uri.parse("http://www.google.com"); </a:t>
            </a:r>
            <a:br>
              <a:rPr lang="en" sz="2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Intent it = new Intent(Intent.ACTION_VIEW,uri); </a:t>
            </a:r>
            <a:br>
              <a:rPr lang="en" sz="2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startActivity(it);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Dial a phone number</a:t>
            </a:r>
            <a:b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Uri uri = Uri.parse("tel:8005551234");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 it = new Intent(Intent.ACTION_DIAL, uri);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startActivity(it);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113241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Activities Run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6200" y="953900"/>
            <a:ext cx="8816100" cy="12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All activities are managed by the Android runtime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Started by an "intent", a message to the Android runtime to run an activity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71</a:t>
            </a:fld>
            <a:endParaRPr lang="en"/>
          </a:p>
        </p:txBody>
      </p:sp>
      <p:sp>
        <p:nvSpPr>
          <p:cNvPr id="458" name="Shape 458"/>
          <p:cNvSpPr/>
          <p:nvPr/>
        </p:nvSpPr>
        <p:spPr>
          <a:xfrm>
            <a:off x="2398261" y="2839154"/>
            <a:ext cx="1889700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MainActivity</a:t>
            </a:r>
            <a:br>
              <a:rPr lang="en" sz="1200"/>
            </a:br>
            <a:r>
              <a:rPr lang="en" sz="1200"/>
              <a:t>What do you want to do?</a:t>
            </a:r>
          </a:p>
        </p:txBody>
      </p:sp>
      <p:sp>
        <p:nvSpPr>
          <p:cNvPr id="459" name="Shape 459"/>
          <p:cNvSpPr/>
          <p:nvPr/>
        </p:nvSpPr>
        <p:spPr>
          <a:xfrm>
            <a:off x="4434850" y="2839150"/>
            <a:ext cx="1993200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FoodListActivity</a:t>
            </a:r>
            <a:br>
              <a:rPr lang="en" sz="1200"/>
            </a:br>
            <a:r>
              <a:rPr lang="en" sz="1200"/>
              <a:t>Choose food items...Next</a:t>
            </a:r>
          </a:p>
        </p:txBody>
      </p:sp>
      <p:sp>
        <p:nvSpPr>
          <p:cNvPr id="460" name="Shape 460"/>
          <p:cNvSpPr/>
          <p:nvPr/>
        </p:nvSpPr>
        <p:spPr>
          <a:xfrm>
            <a:off x="6574955" y="2839143"/>
            <a:ext cx="1889700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OrderActivity</a:t>
            </a:r>
            <a:br>
              <a:rPr lang="en" sz="1200"/>
            </a:br>
            <a:r>
              <a:rPr lang="en" sz="1200"/>
              <a:t>Place order</a:t>
            </a:r>
          </a:p>
        </p:txBody>
      </p:sp>
      <p:sp>
        <p:nvSpPr>
          <p:cNvPr id="461" name="Shape 461"/>
          <p:cNvSpPr/>
          <p:nvPr/>
        </p:nvSpPr>
        <p:spPr>
          <a:xfrm>
            <a:off x="415304" y="2839149"/>
            <a:ext cx="1175400" cy="42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User clicks launcher icon</a:t>
            </a:r>
          </a:p>
        </p:txBody>
      </p:sp>
      <p:sp>
        <p:nvSpPr>
          <p:cNvPr id="462" name="Shape 462"/>
          <p:cNvSpPr/>
          <p:nvPr/>
        </p:nvSpPr>
        <p:spPr>
          <a:xfrm>
            <a:off x="1383401" y="3699000"/>
            <a:ext cx="721200" cy="426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Android System</a:t>
            </a:r>
          </a:p>
        </p:txBody>
      </p:sp>
      <p:sp>
        <p:nvSpPr>
          <p:cNvPr id="463" name="Shape 463"/>
          <p:cNvSpPr/>
          <p:nvPr/>
        </p:nvSpPr>
        <p:spPr>
          <a:xfrm>
            <a:off x="1011675" y="3270950"/>
            <a:ext cx="378725" cy="646925"/>
          </a:xfrm>
          <a:custGeom>
            <a:avLst/>
            <a:gdLst/>
            <a:ahLst/>
            <a:cxnLst/>
            <a:rect l="0" t="0" r="0" b="0"/>
            <a:pathLst>
              <a:path w="15149" h="25877" extrusionOk="0">
                <a:moveTo>
                  <a:pt x="0" y="0"/>
                </a:moveTo>
                <a:cubicBezTo>
                  <a:pt x="738" y="7392"/>
                  <a:pt x="1599" y="15954"/>
                  <a:pt x="6852" y="21209"/>
                </a:cubicBezTo>
                <a:cubicBezTo>
                  <a:pt x="8950" y="23308"/>
                  <a:pt x="17151" y="27097"/>
                  <a:pt x="14682" y="2545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64" name="Shape 464"/>
          <p:cNvSpPr txBox="1"/>
          <p:nvPr/>
        </p:nvSpPr>
        <p:spPr>
          <a:xfrm>
            <a:off x="334725" y="3363275"/>
            <a:ext cx="15675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Intent: Start app </a:t>
            </a:r>
          </a:p>
        </p:txBody>
      </p:sp>
      <p:sp>
        <p:nvSpPr>
          <p:cNvPr id="465" name="Shape 465"/>
          <p:cNvSpPr/>
          <p:nvPr/>
        </p:nvSpPr>
        <p:spPr>
          <a:xfrm>
            <a:off x="2104700" y="3279125"/>
            <a:ext cx="717825" cy="636225"/>
          </a:xfrm>
          <a:custGeom>
            <a:avLst/>
            <a:gdLst/>
            <a:ahLst/>
            <a:cxnLst/>
            <a:rect l="0" t="0" r="0" b="0"/>
            <a:pathLst>
              <a:path w="28713" h="25449" extrusionOk="0">
                <a:moveTo>
                  <a:pt x="0" y="25449"/>
                </a:moveTo>
                <a:cubicBezTo>
                  <a:pt x="12660" y="23641"/>
                  <a:pt x="28713" y="12789"/>
                  <a:pt x="28713" y="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66" name="Shape 466"/>
          <p:cNvSpPr txBox="1"/>
          <p:nvPr/>
        </p:nvSpPr>
        <p:spPr>
          <a:xfrm>
            <a:off x="2135650" y="3366062"/>
            <a:ext cx="11163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 main activity</a:t>
            </a:r>
          </a:p>
        </p:txBody>
      </p:sp>
      <p:sp>
        <p:nvSpPr>
          <p:cNvPr id="467" name="Shape 467"/>
          <p:cNvSpPr/>
          <p:nvPr/>
        </p:nvSpPr>
        <p:spPr>
          <a:xfrm>
            <a:off x="3898001" y="3699000"/>
            <a:ext cx="721200" cy="426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Android System</a:t>
            </a:r>
          </a:p>
        </p:txBody>
      </p:sp>
      <p:sp>
        <p:nvSpPr>
          <p:cNvPr id="468" name="Shape 468"/>
          <p:cNvSpPr/>
          <p:nvPr/>
        </p:nvSpPr>
        <p:spPr>
          <a:xfrm>
            <a:off x="3526275" y="3270950"/>
            <a:ext cx="378725" cy="646925"/>
          </a:xfrm>
          <a:custGeom>
            <a:avLst/>
            <a:gdLst/>
            <a:ahLst/>
            <a:cxnLst/>
            <a:rect l="0" t="0" r="0" b="0"/>
            <a:pathLst>
              <a:path w="15149" h="25877" extrusionOk="0">
                <a:moveTo>
                  <a:pt x="0" y="0"/>
                </a:moveTo>
                <a:cubicBezTo>
                  <a:pt x="738" y="7392"/>
                  <a:pt x="1599" y="15954"/>
                  <a:pt x="6852" y="21209"/>
                </a:cubicBezTo>
                <a:cubicBezTo>
                  <a:pt x="8950" y="23308"/>
                  <a:pt x="17151" y="27097"/>
                  <a:pt x="14682" y="2545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69" name="Shape 469"/>
          <p:cNvSpPr/>
          <p:nvPr/>
        </p:nvSpPr>
        <p:spPr>
          <a:xfrm>
            <a:off x="4619300" y="3279125"/>
            <a:ext cx="717825" cy="636225"/>
          </a:xfrm>
          <a:custGeom>
            <a:avLst/>
            <a:gdLst/>
            <a:ahLst/>
            <a:cxnLst/>
            <a:rect l="0" t="0" r="0" b="0"/>
            <a:pathLst>
              <a:path w="28713" h="25449" extrusionOk="0">
                <a:moveTo>
                  <a:pt x="0" y="25449"/>
                </a:moveTo>
                <a:cubicBezTo>
                  <a:pt x="12660" y="23641"/>
                  <a:pt x="28713" y="12789"/>
                  <a:pt x="28713" y="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70" name="Shape 470"/>
          <p:cNvSpPr txBox="1"/>
          <p:nvPr/>
        </p:nvSpPr>
        <p:spPr>
          <a:xfrm>
            <a:off x="4598542" y="3363275"/>
            <a:ext cx="1339500" cy="6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 choose food activity</a:t>
            </a:r>
          </a:p>
        </p:txBody>
      </p:sp>
      <p:sp>
        <p:nvSpPr>
          <p:cNvPr id="471" name="Shape 471"/>
          <p:cNvSpPr/>
          <p:nvPr/>
        </p:nvSpPr>
        <p:spPr>
          <a:xfrm>
            <a:off x="6260201" y="3699000"/>
            <a:ext cx="721200" cy="426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Android System</a:t>
            </a:r>
          </a:p>
        </p:txBody>
      </p:sp>
      <p:sp>
        <p:nvSpPr>
          <p:cNvPr id="472" name="Shape 472"/>
          <p:cNvSpPr/>
          <p:nvPr/>
        </p:nvSpPr>
        <p:spPr>
          <a:xfrm>
            <a:off x="5862112" y="3270950"/>
            <a:ext cx="378725" cy="646925"/>
          </a:xfrm>
          <a:custGeom>
            <a:avLst/>
            <a:gdLst/>
            <a:ahLst/>
            <a:cxnLst/>
            <a:rect l="0" t="0" r="0" b="0"/>
            <a:pathLst>
              <a:path w="15149" h="25877" extrusionOk="0">
                <a:moveTo>
                  <a:pt x="0" y="0"/>
                </a:moveTo>
                <a:cubicBezTo>
                  <a:pt x="738" y="7392"/>
                  <a:pt x="1599" y="15954"/>
                  <a:pt x="6852" y="21209"/>
                </a:cubicBezTo>
                <a:cubicBezTo>
                  <a:pt x="8950" y="23308"/>
                  <a:pt x="17151" y="27097"/>
                  <a:pt x="14682" y="2545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73" name="Shape 473"/>
          <p:cNvSpPr/>
          <p:nvPr/>
        </p:nvSpPr>
        <p:spPr>
          <a:xfrm>
            <a:off x="6981500" y="3279125"/>
            <a:ext cx="717825" cy="636225"/>
          </a:xfrm>
          <a:custGeom>
            <a:avLst/>
            <a:gdLst/>
            <a:ahLst/>
            <a:cxnLst/>
            <a:rect l="0" t="0" r="0" b="0"/>
            <a:pathLst>
              <a:path w="28713" h="25449" extrusionOk="0">
                <a:moveTo>
                  <a:pt x="0" y="25449"/>
                </a:moveTo>
                <a:cubicBezTo>
                  <a:pt x="12660" y="23641"/>
                  <a:pt x="28713" y="12789"/>
                  <a:pt x="28713" y="0"/>
                </a:cubicBezTo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74" name="Shape 474"/>
          <p:cNvSpPr txBox="1"/>
          <p:nvPr/>
        </p:nvSpPr>
        <p:spPr>
          <a:xfrm>
            <a:off x="7164850" y="3363275"/>
            <a:ext cx="1475700" cy="6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 finish </a:t>
            </a:r>
            <a:br>
              <a:rPr lang="en"/>
            </a:br>
            <a:r>
              <a:rPr lang="en"/>
              <a:t>order activity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3263384" y="3366075"/>
            <a:ext cx="11754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Intent: Shop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5744735" y="3363250"/>
            <a:ext cx="1267800" cy="3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Intent: order  </a:t>
            </a:r>
          </a:p>
        </p:txBody>
      </p:sp>
    </p:spTree>
    <p:extLst>
      <p:ext uri="{BB962C8B-B14F-4D97-AF65-F5344CB8AC3E}">
        <p14:creationId xmlns:p14="http://schemas.microsoft.com/office/powerpoint/2010/main" val="29325399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Sending and Receiving Data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77271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Two types of sending data with intents</a:t>
            </a:r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500"/>
              </a:spcBef>
              <a:spcAft>
                <a:spcPts val="200"/>
              </a:spcAft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Data—one piece of information whose data location can be represented by an URI 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Extras—one or more pieces of information as a collection of key-value pairs in a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Bundle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77645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Sending and retrieving data</a:t>
            </a:r>
          </a:p>
        </p:txBody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the first (sending) activity:</a:t>
            </a:r>
          </a:p>
          <a:p>
            <a:pPr marL="457200" lvl="0" indent="-22860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Create the Intent object</a:t>
            </a:r>
          </a:p>
          <a:p>
            <a:pPr marL="457200" lvl="0" indent="-22860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Put data or extras into that intent</a:t>
            </a:r>
          </a:p>
          <a:p>
            <a:pPr marL="457200" lvl="0" indent="-22860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Start the new activity with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startActivity()</a:t>
            </a:r>
          </a:p>
          <a:p>
            <a:pPr lvl="0">
              <a:spcBef>
                <a:spcPts val="1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the second (receiving) activity,: </a:t>
            </a:r>
          </a:p>
          <a:p>
            <a:pPr marL="457200" lvl="0" indent="-22860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Get the intent object the activity was started with</a:t>
            </a:r>
          </a:p>
          <a:p>
            <a:pPr marL="457200" lvl="0" indent="-22860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Retrieve the data or extras from the Intent object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71911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a URI as intent data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89800" y="1076275"/>
            <a:ext cx="8931300" cy="328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A web page URL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intent.setData(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Uri.parse("http://www.google.com")); </a:t>
            </a:r>
          </a:p>
          <a:p>
            <a:pPr lvl="0">
              <a:spcBef>
                <a:spcPts val="25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a Sample file URI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intent.setData(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Uri.fromFile(new File("/sdcard/sample.jpg")));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50900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 information into intent extras</a:t>
            </a:r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0" y="1028700"/>
            <a:ext cx="8973900" cy="355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rgbClr val="585858"/>
              </a:buClr>
              <a:buSzPct val="100000"/>
              <a:buFont typeface="Consolas"/>
              <a:buChar char="●"/>
            </a:pPr>
            <a:r>
              <a:rPr lang="en" sz="2200">
                <a:solidFill>
                  <a:srgbClr val="585858"/>
                </a:solidFill>
                <a:latin typeface="Consolas"/>
                <a:ea typeface="Consolas"/>
                <a:cs typeface="Consolas"/>
                <a:sym typeface="Consolas"/>
              </a:rPr>
              <a:t>putExtra(String name, int value) </a:t>
            </a:r>
            <a:br>
              <a:rPr lang="en" sz="2200">
                <a:solidFill>
                  <a:srgbClr val="585858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200">
                <a:solidFill>
                  <a:srgbClr val="585858"/>
                </a:solidFill>
                <a:latin typeface="Consolas"/>
                <a:ea typeface="Consolas"/>
                <a:cs typeface="Consolas"/>
                <a:sym typeface="Consolas"/>
              </a:rPr>
              <a:t>⇒ intent.putExtra("level", 406);</a:t>
            </a:r>
          </a:p>
          <a:p>
            <a:pPr marL="457200" lvl="0" indent="-368300" rtl="0">
              <a:spcBef>
                <a:spcPts val="1000"/>
              </a:spcBef>
              <a:buClr>
                <a:srgbClr val="585858"/>
              </a:buClr>
              <a:buSzPct val="100000"/>
              <a:buFont typeface="Consolas"/>
              <a:buChar char="●"/>
            </a:pPr>
            <a:r>
              <a:rPr lang="en" sz="2200">
                <a:solidFill>
                  <a:srgbClr val="585858"/>
                </a:solidFill>
                <a:latin typeface="Consolas"/>
                <a:ea typeface="Consolas"/>
                <a:cs typeface="Consolas"/>
                <a:sym typeface="Consolas"/>
              </a:rPr>
              <a:t>putExtra(String name, String[] value)</a:t>
            </a:r>
            <a:br>
              <a:rPr lang="en" sz="2200">
                <a:solidFill>
                  <a:srgbClr val="585858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200">
                <a:solidFill>
                  <a:srgbClr val="585858"/>
                </a:solidFill>
                <a:latin typeface="Consolas"/>
                <a:ea typeface="Consolas"/>
                <a:cs typeface="Consolas"/>
                <a:sym typeface="Consolas"/>
              </a:rPr>
              <a:t>⇒ </a:t>
            </a:r>
            <a:r>
              <a:rPr lang="en" sz="2200">
                <a:solidFill>
                  <a:srgbClr val="585858"/>
                </a:solidFill>
                <a:highlight>
                  <a:srgbClr val="FEFEFC"/>
                </a:highlight>
                <a:latin typeface="Consolas"/>
                <a:ea typeface="Consolas"/>
                <a:cs typeface="Consolas"/>
                <a:sym typeface="Consolas"/>
              </a:rPr>
              <a:t>String[] foodList = {"Rice", "Beans", "Fruit"};</a:t>
            </a:r>
            <a:r>
              <a:rPr lang="en" sz="2200">
                <a:solidFill>
                  <a:srgbClr val="585858"/>
                </a:solidFill>
                <a:highlight>
                  <a:srgbClr val="FEFEFC"/>
                </a:highlight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2200">
                <a:solidFill>
                  <a:srgbClr val="585858"/>
                </a:solidFill>
                <a:highlight>
                  <a:srgbClr val="FEFEF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200">
                <a:solidFill>
                  <a:srgbClr val="585858"/>
                </a:solidFill>
                <a:highlight>
                  <a:srgbClr val="FEFEFC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200">
                <a:solidFill>
                  <a:srgbClr val="585858"/>
                </a:solidFill>
                <a:highlight>
                  <a:srgbClr val="FEFEFC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200">
                <a:solidFill>
                  <a:srgbClr val="585858"/>
                </a:solidFill>
                <a:latin typeface="Consolas"/>
                <a:ea typeface="Consolas"/>
                <a:cs typeface="Consolas"/>
                <a:sym typeface="Consolas"/>
              </a:rPr>
              <a:t>intent.putExtra("food", foodList);</a:t>
            </a:r>
          </a:p>
          <a:p>
            <a:pPr marL="457200" lvl="0" indent="-368300" rtl="0">
              <a:spcBef>
                <a:spcPts val="1000"/>
              </a:spcBef>
              <a:buClr>
                <a:srgbClr val="585858"/>
              </a:buClr>
              <a:buSzPct val="100000"/>
              <a:buFont typeface="Consolas"/>
              <a:buChar char="●"/>
            </a:pPr>
            <a:r>
              <a:rPr lang="en" sz="2200">
                <a:solidFill>
                  <a:srgbClr val="585858"/>
                </a:solidFill>
                <a:latin typeface="Consolas"/>
                <a:ea typeface="Consolas"/>
                <a:cs typeface="Consolas"/>
                <a:sym typeface="Consolas"/>
              </a:rPr>
              <a:t>putExtras(bundle);</a:t>
            </a:r>
            <a:br>
              <a:rPr lang="en" sz="2200">
                <a:solidFill>
                  <a:srgbClr val="585858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200">
                <a:solidFill>
                  <a:srgbClr val="585858"/>
                </a:solidFill>
              </a:rPr>
              <a:t>⇒ if lots of data, first create a bundle and pass the bundle.</a:t>
            </a:r>
          </a:p>
          <a:p>
            <a:pPr marL="457200" lvl="0" indent="-368300" rtl="0">
              <a:spcBef>
                <a:spcPts val="1000"/>
              </a:spcBef>
              <a:buClr>
                <a:srgbClr val="585858"/>
              </a:buClr>
              <a:buSzPct val="100000"/>
              <a:buChar char="●"/>
            </a:pPr>
            <a:r>
              <a:rPr lang="en" sz="2200">
                <a:solidFill>
                  <a:srgbClr val="585858"/>
                </a:solidFill>
              </a:rPr>
              <a:t>See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documentation</a:t>
            </a:r>
            <a:r>
              <a:rPr lang="en" sz="2200">
                <a:solidFill>
                  <a:srgbClr val="585858"/>
                </a:solidFill>
              </a:rPr>
              <a:t> for all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23153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Sending data to an activity with extras</a:t>
            </a:r>
          </a:p>
        </p:txBody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709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static final String EXTRA_MESSAGE_KEY =</a:t>
            </a:r>
            <a:br>
              <a:rPr lang="en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"com.example.android.twoactivities.extra.MESSAGE";</a:t>
            </a:r>
          </a:p>
          <a:p>
            <a:pPr lvl="0" rtl="0">
              <a:spcBef>
                <a:spcPts val="1500"/>
              </a:spcBef>
              <a:spcAft>
                <a:spcPts val="20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 intent = new Intent(this, SecondActivity.class);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 message = "Hello Activity!";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intent.putExtra(EXTRA_MESSAGE_KEY, message);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startActivity(intent);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50971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Get data from intents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70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Consolas"/>
              <a:buChar char="●"/>
            </a:pPr>
            <a:r>
              <a:rPr lang="en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getData(); </a:t>
            </a:r>
            <a:br>
              <a:rPr lang="en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⇒ Uri locationUri = intent.getData();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Consolas"/>
              <a:buChar char="●"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int getIntExtra (String name, int defaultValue)</a:t>
            </a:r>
            <a:br>
              <a:rPr lang="en" sz="2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⇒ int level = intent.getIntExtra("level", 0);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Consolas"/>
              <a:buChar char="●"/>
            </a:pPr>
            <a:r>
              <a:rPr lang="en" sz="2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Bundle bundle =</a:t>
            </a: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 intent.getExtras(); </a:t>
            </a:r>
            <a:br>
              <a:rPr lang="en" sz="22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200"/>
              <a:t>⇒ Get all the data at once as a bundle.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Consolas"/>
              <a:buChar char="●"/>
            </a:pPr>
            <a:r>
              <a:rPr lang="en" sz="2200"/>
              <a:t>See </a:t>
            </a:r>
            <a:r>
              <a:rPr lang="en" sz="2200" u="sng">
                <a:solidFill>
                  <a:schemeClr val="accent5"/>
                </a:solidFill>
                <a:hlinkClick r:id="rId3"/>
              </a:rPr>
              <a:t>documentation</a:t>
            </a:r>
            <a:r>
              <a:rPr lang="en" sz="2200"/>
              <a:t> for all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24188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Returning data to the starting activity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146950" y="1017750"/>
            <a:ext cx="8948100" cy="332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startActivityForResult(</a:t>
            </a:r>
            <a:r>
              <a:rPr lang="en"/>
              <a:t>) to start the second activity</a:t>
            </a:r>
          </a:p>
          <a:p>
            <a:pPr marL="457200" lvl="0" indent="-228600" rtl="0">
              <a:spcBef>
                <a:spcPts val="1000"/>
              </a:spcBef>
            </a:pPr>
            <a:r>
              <a:rPr lang="en"/>
              <a:t>To return data from the second Activity:</a:t>
            </a:r>
          </a:p>
          <a:p>
            <a:pPr marL="9144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/>
              <a:t>Create a </a:t>
            </a:r>
            <a:r>
              <a:rPr lang="en" sz="2000" b="1" i="1"/>
              <a:t>new</a:t>
            </a:r>
            <a:r>
              <a:rPr lang="en" sz="2000"/>
              <a:t> Intent</a:t>
            </a:r>
          </a:p>
          <a:p>
            <a:pPr marL="9144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/>
              <a:t>Put the response data in the Intent using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putExtra()</a:t>
            </a:r>
          </a:p>
          <a:p>
            <a:pPr marL="9144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/>
              <a:t>Set the result to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Activity.RESULT_OK</a:t>
            </a:r>
            <a:r>
              <a:rPr lang="en" sz="2000"/>
              <a:t>  </a:t>
            </a:r>
            <a:br>
              <a:rPr lang="en" sz="2000"/>
            </a:br>
            <a:r>
              <a:rPr lang="en" sz="2000"/>
              <a:t>or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RESULT_CANCELED</a:t>
            </a:r>
            <a:r>
              <a:rPr lang="en" sz="2000"/>
              <a:t>, if the user cancelled out</a:t>
            </a:r>
          </a:p>
          <a:p>
            <a:pPr marL="9144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/>
              <a:t>call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finish()</a:t>
            </a:r>
            <a:r>
              <a:rPr lang="en" sz="2000"/>
              <a:t> to close the activity</a:t>
            </a:r>
          </a:p>
          <a:p>
            <a:pPr marL="457200" lvl="0" indent="-228600">
              <a:spcBef>
                <a:spcPts val="1000"/>
              </a:spcBef>
            </a:pPr>
            <a:r>
              <a:rPr lang="en"/>
              <a:t>Implement 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onActivityResult()</a:t>
            </a:r>
            <a:r>
              <a:rPr lang="en"/>
              <a:t> in first activity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952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Apps and activities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311700" y="1185675"/>
            <a:ext cx="8520600" cy="323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Activities are loosely tied together to make up an app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First activity user sees is typically called "main activity"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Activities can be organized in parent-child relationships in the Android manifest  to aid navigation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4CAF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122400" y="170825"/>
            <a:ext cx="8733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startActivityForResult()</a:t>
            </a:r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122475" y="974275"/>
            <a:ext cx="9021600" cy="363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startActivityForResult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(intent, requestCode);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Starts activity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intent</a:t>
            </a:r>
            <a:r>
              <a:rPr lang="en"/>
              <a:t>), assigns it identifier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requestCode</a:t>
            </a:r>
            <a:r>
              <a:rPr lang="en"/>
              <a:t>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Returns data via intent extras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When done, pop stack, return to previous activity, and execute o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nActivityResult()</a:t>
            </a:r>
            <a:r>
              <a:rPr lang="en"/>
              <a:t> callback to process returned data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requestCode</a:t>
            </a:r>
            <a:r>
              <a:rPr lang="en"/>
              <a:t> to identify which activity has "returned"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50869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startActivityForResult() Example</a:t>
            </a:r>
          </a:p>
        </p:txBody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246400" y="10844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500"/>
              </a:spcBef>
              <a:spcAft>
                <a:spcPts val="200"/>
              </a:spcAft>
              <a:buNone/>
            </a:pPr>
            <a:endParaRPr sz="1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rtl="0">
              <a:spcBef>
                <a:spcPts val="500"/>
              </a:spcBef>
              <a:spcAft>
                <a:spcPts val="20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static final int CHOOSE_FOOD_REQUEST = 1;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 intent = new Intent(this, ChooseFoodItemsActivity.class);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startActivityForResult(intent, CHOOSE_FOOD_REQUEST);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99827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 startAt="2"/>
            </a:pPr>
            <a:r>
              <a:rPr lang="en"/>
              <a:t>Return data and finish second activity</a:t>
            </a:r>
          </a:p>
        </p:txBody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54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// Create an intent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 replyIntent = new Intent()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lvl="0" rtl="0">
              <a:spcBef>
                <a:spcPts val="1500"/>
              </a:spcBef>
              <a:spcAft>
                <a:spcPts val="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Put the data to return into the extra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replyIntent.putExtra(EXTRA_REPLY, reply);</a:t>
            </a:r>
          </a:p>
          <a:p>
            <a:pPr lvl="0" rtl="0">
              <a:spcBef>
                <a:spcPts val="1500"/>
              </a:spcBef>
              <a:spcAft>
                <a:spcPts val="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Set the activity's result to RESULT_OK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setResult(RESULT_OK, replyIntent);</a:t>
            </a:r>
          </a:p>
          <a:p>
            <a:pPr lvl="0" rtl="0">
              <a:spcBef>
                <a:spcPts val="1500"/>
              </a:spcBef>
              <a:spcAft>
                <a:spcPts val="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Finish the current activity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finish();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2" name="Shape 552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62373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 startAt="3"/>
            </a:pPr>
            <a:r>
              <a:rPr lang="en"/>
              <a:t>Implement onActivityResult()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159300" y="1076275"/>
            <a:ext cx="8927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void onActivityResult(int requestCode, 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int resultCode, Intent data) {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super.onActivityResult(requestCode, resultCode, data);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if (requestCode == TEXT_REQUEST) { // Identify activity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if (resultCode == RESULT_OK) { // Activity succeeded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String reply = data.getStringExtra(SecondActivity.EXTRA_REPLY);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// … do something with the data</a:t>
            </a:r>
          </a:p>
          <a:p>
            <a:pPr lvl="0" rtl="0"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}}}</a:t>
            </a:r>
          </a:p>
        </p:txBody>
      </p:sp>
      <p:sp>
        <p:nvSpPr>
          <p:cNvPr id="559" name="Shape 55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55843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Implicit Intents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38335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Implicit intents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311700" y="11660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"/>
              <a:t>An implicit intent allows you to start an activity in another app by describing an action you intend to perform, such as "share an article", "view a map", or "take a picture"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An implicit intent specifies an action and may provide data with which to perform the action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25619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Implicit intents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86</a:t>
            </a:fld>
            <a:endParaRPr lang="en"/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Implicit intents do not specify the target activity class, just the intended action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Android runtime matches the implicit intent request with registered intent handlers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If there are multiple matches, an App Chooser will open to let the user decide</a:t>
            </a:r>
          </a:p>
        </p:txBody>
      </p:sp>
    </p:spTree>
    <p:extLst>
      <p:ext uri="{BB962C8B-B14F-4D97-AF65-F5344CB8AC3E}">
        <p14:creationId xmlns:p14="http://schemas.microsoft.com/office/powerpoint/2010/main" val="18799229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How do implicit intents work?</a:t>
            </a:r>
          </a:p>
        </p:txBody>
      </p:sp>
      <p:sp>
        <p:nvSpPr>
          <p:cNvPr id="543" name="Shape 54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87</a:t>
            </a:fld>
            <a:endParaRPr lang="en"/>
          </a:p>
        </p:txBody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The Android Runtime keeps a list of registered Apps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Apps have to register via the Android Manifest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Runtime receives the request and looks for matches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Android runtime uses intent filters for matching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If more than one match, shows a list of possible matches and let the user choose one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Android runtime starts the requested activity</a:t>
            </a:r>
          </a:p>
        </p:txBody>
      </p:sp>
    </p:spTree>
    <p:extLst>
      <p:ext uri="{BB962C8B-B14F-4D97-AF65-F5344CB8AC3E}">
        <p14:creationId xmlns:p14="http://schemas.microsoft.com/office/powerpoint/2010/main" val="27400882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App Chooser</a:t>
            </a:r>
          </a:p>
        </p:txBody>
      </p:sp>
      <p:sp>
        <p:nvSpPr>
          <p:cNvPr id="550" name="Shape 55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88</a:t>
            </a:fld>
            <a:endParaRPr lang="en"/>
          </a:p>
        </p:txBody>
      </p:sp>
      <p:sp>
        <p:nvSpPr>
          <p:cNvPr id="551" name="Shape 551"/>
          <p:cNvSpPr txBox="1"/>
          <p:nvPr/>
        </p:nvSpPr>
        <p:spPr>
          <a:xfrm>
            <a:off x="311700" y="1483950"/>
            <a:ext cx="5460600" cy="262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When the Android runtime finds multiple registered activities that can handle an implicit intent, it displays an </a:t>
            </a: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App Chooser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to allow the user to select the handler</a:t>
            </a:r>
          </a:p>
        </p:txBody>
      </p:sp>
      <p:pic>
        <p:nvPicPr>
          <p:cNvPr id="552" name="Shape 5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900" y="1808825"/>
            <a:ext cx="2520675" cy="186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6435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Sending Implicit Intents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186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Layouts and Activities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218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An activity typically has a UI layout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Layout is usually defined in one or more XML files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Activity "inflates" layout as part of being created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Sending an implicit intent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90</a:t>
            </a:fld>
            <a:endParaRPr lang="en"/>
          </a:p>
        </p:txBody>
      </p:sp>
      <p:sp>
        <p:nvSpPr>
          <p:cNvPr id="565" name="Shape 565"/>
          <p:cNvSpPr txBox="1"/>
          <p:nvPr/>
        </p:nvSpPr>
        <p:spPr>
          <a:xfrm>
            <a:off x="311700" y="1118500"/>
            <a:ext cx="8657700" cy="3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Create an intent for an action</a:t>
            </a:r>
          </a:p>
          <a:p>
            <a:pPr marL="457200" lvl="0" indent="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 intent = new Intent(</a:t>
            </a:r>
            <a:r>
              <a:rPr lang="en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Intent.ACTION_CALL_BUTTON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	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User has pressed Call button. Start an activity that allows them to make a call. No data is passed in or returned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Start the activity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if (intent.resolveActivity(getPackageManager()) != null) {</a:t>
            </a:r>
            <a:b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startActivity(intent);</a:t>
            </a:r>
            <a:b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1090727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Avoid exceptions and crashes</a:t>
            </a:r>
          </a:p>
        </p:txBody>
      </p:sp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91</a:t>
            </a:fld>
            <a:endParaRPr lang="en"/>
          </a:p>
        </p:txBody>
      </p:sp>
      <p:sp>
        <p:nvSpPr>
          <p:cNvPr id="572" name="Shape 572"/>
          <p:cNvSpPr txBox="1"/>
          <p:nvPr/>
        </p:nvSpPr>
        <p:spPr>
          <a:xfrm>
            <a:off x="311700" y="1076275"/>
            <a:ext cx="8520600" cy="13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Before starting an implicit activity, use the package manager to check that there is a package with an activity that matches the given criteria.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 sz="1600">
              <a:solidFill>
                <a:srgbClr val="4CAF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Shape 573"/>
          <p:cNvSpPr txBox="1"/>
          <p:nvPr/>
        </p:nvSpPr>
        <p:spPr>
          <a:xfrm>
            <a:off x="380250" y="2632625"/>
            <a:ext cx="8520600" cy="17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Intent myIntent = new Intent(Intent.ACTION_CALL_BUTTON);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if (intent.resolveActivity(getPackageManager()) != null) {</a:t>
            </a:r>
            <a:br>
              <a:rPr lang="en" sz="2000" b="1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2000">
                <a:latin typeface="Consolas"/>
                <a:ea typeface="Consolas"/>
                <a:cs typeface="Consolas"/>
                <a:sym typeface="Consolas"/>
              </a:rPr>
              <a:t>startActivity(intent);</a:t>
            </a: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/>
            </a:r>
            <a:br>
              <a:rPr lang="en" sz="2000" b="1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76631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Sending an implicit intent with data URI</a:t>
            </a:r>
          </a:p>
        </p:txBody>
      </p:sp>
      <p:sp>
        <p:nvSpPr>
          <p:cNvPr id="579" name="Shape 579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92</a:t>
            </a:fld>
            <a:endParaRPr lang="en"/>
          </a:p>
        </p:txBody>
      </p:sp>
      <p:sp>
        <p:nvSpPr>
          <p:cNvPr id="580" name="Shape 580"/>
          <p:cNvSpPr txBox="1"/>
          <p:nvPr/>
        </p:nvSpPr>
        <p:spPr>
          <a:xfrm>
            <a:off x="311700" y="1077675"/>
            <a:ext cx="8657700" cy="33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Create an intent for action</a:t>
            </a:r>
          </a:p>
          <a:p>
            <a:pPr marL="457200" lvl="0" indent="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 intent = new Intent(</a:t>
            </a:r>
            <a:r>
              <a:rPr lang="en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Intent.ACTION_DIAL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Provide data as a URI</a:t>
            </a:r>
          </a:p>
          <a:p>
            <a:pPr marL="457200" lvl="0" indent="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intent.setData(</a:t>
            </a:r>
            <a:r>
              <a:rPr lang="en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Uri.parse("tel:8005551234")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Start the activity</a:t>
            </a:r>
          </a:p>
          <a:p>
            <a:pPr marL="457200" lvl="0" indent="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(intent.resolveActivity(getPackageManager()) != null) {</a:t>
            </a:r>
            <a:b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startActivity(intent);</a:t>
            </a:r>
            <a:b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56655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Providing the data as URI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93</a:t>
            </a:fld>
            <a:endParaRPr lang="en"/>
          </a:p>
        </p:txBody>
      </p:sp>
      <p:sp>
        <p:nvSpPr>
          <p:cNvPr id="587" name="Shape 587"/>
          <p:cNvSpPr txBox="1"/>
          <p:nvPr/>
        </p:nvSpPr>
        <p:spPr>
          <a:xfrm>
            <a:off x="311700" y="1077675"/>
            <a:ext cx="8657700" cy="33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Create an URI from a string using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Uri.parse(String uri)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rtl="0">
              <a:spcBef>
                <a:spcPts val="1000"/>
              </a:spcBef>
              <a:buSzPct val="100000"/>
              <a:buFont typeface="Consolas"/>
              <a:buChar char="●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Uri.parse("tel:8005551234")</a:t>
            </a:r>
          </a:p>
          <a:p>
            <a:pPr marL="457200" lvl="0" indent="-342900" rtl="0">
              <a:spcBef>
                <a:spcPts val="1000"/>
              </a:spcBef>
              <a:buSzPct val="100000"/>
              <a:buFont typeface="Consolas"/>
              <a:buChar char="●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Uri.parse("geo:0,0?q=brooklyn%20bridge%2C%20brooklyn%2C%20ny")</a:t>
            </a:r>
          </a:p>
          <a:p>
            <a:pPr marL="457200" lvl="0" indent="-342900" rtl="0">
              <a:spcBef>
                <a:spcPts val="1000"/>
              </a:spcBef>
              <a:buSzPct val="100000"/>
              <a:buFont typeface="Consolas"/>
              <a:buChar char="●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Uri.parse("</a:t>
            </a:r>
            <a:r>
              <a:rPr lang="en" sz="18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http://www.android.com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");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Uri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3783714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Implicit Intents - Examples</a:t>
            </a:r>
          </a:p>
        </p:txBody>
      </p:sp>
      <p:sp>
        <p:nvSpPr>
          <p:cNvPr id="593" name="Shape 593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94</a:t>
            </a:fld>
            <a:endParaRPr lang="en"/>
          </a:p>
        </p:txBody>
      </p:sp>
      <p:sp>
        <p:nvSpPr>
          <p:cNvPr id="594" name="Shape 594"/>
          <p:cNvSpPr txBox="1"/>
          <p:nvPr/>
        </p:nvSpPr>
        <p:spPr>
          <a:xfrm>
            <a:off x="240750" y="984925"/>
            <a:ext cx="8612700" cy="35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Show a web page</a:t>
            </a:r>
            <a:br>
              <a:rPr lang="en" sz="2400" b="1"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Uri uri = Uri.parse("http://www.google.com"); </a:t>
            </a:r>
            <a:br>
              <a:rPr lang="en" sz="2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Intent it = new Intent(Intent.ACTION_VIEW,uri); </a:t>
            </a:r>
            <a:br>
              <a:rPr lang="en" sz="2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startActivity(it);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Dial a phone number</a:t>
            </a:r>
            <a:b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Uri uri = Uri.parse("tel:8005551234");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 it = new Intent(Intent.ACTION_DIAL, uri);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startActivity(it);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361230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Sending an implicit intent with extras</a:t>
            </a:r>
          </a:p>
        </p:txBody>
      </p:sp>
      <p:sp>
        <p:nvSpPr>
          <p:cNvPr id="600" name="Shape 600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95</a:t>
            </a:fld>
            <a:endParaRPr lang="en"/>
          </a:p>
        </p:txBody>
      </p:sp>
      <p:sp>
        <p:nvSpPr>
          <p:cNvPr id="601" name="Shape 601"/>
          <p:cNvSpPr txBox="1"/>
          <p:nvPr/>
        </p:nvSpPr>
        <p:spPr>
          <a:xfrm>
            <a:off x="311700" y="1077675"/>
            <a:ext cx="8657700" cy="34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Create an intent for an action</a:t>
            </a:r>
          </a:p>
          <a:p>
            <a:pPr marL="457200" lvl="0" indent="0" rtl="0">
              <a:lnSpc>
                <a:spcPct val="13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 intent = new Intent(</a:t>
            </a:r>
            <a:r>
              <a:rPr lang="en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Intent.ACTION_WEB_SEARCH</a:t>
            </a: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Put extras</a:t>
            </a:r>
          </a:p>
          <a:p>
            <a:pPr marL="457200" lvl="0" indent="0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" sz="1800" dirty="0">
                <a:solidFill>
                  <a:srgbClr val="303336"/>
                </a:solidFill>
                <a:latin typeface="Consolas"/>
                <a:ea typeface="Consolas"/>
                <a:cs typeface="Consolas"/>
                <a:sym typeface="Consolas"/>
              </a:rPr>
              <a:t> query = edittext.getText().toString();</a:t>
            </a:r>
          </a:p>
          <a:p>
            <a:pPr marL="457200" lvl="0" indent="0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intent.putExtra(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SearchManager.</a:t>
            </a:r>
            <a:r>
              <a:rPr lang="en" sz="1800" dirty="0">
                <a:solidFill>
                  <a:srgbClr val="303336"/>
                </a:solidFill>
                <a:latin typeface="Consolas"/>
                <a:ea typeface="Consolas"/>
                <a:cs typeface="Consolas"/>
                <a:sym typeface="Consolas"/>
              </a:rPr>
              <a:t>QUERY, query)</a:t>
            </a: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Start the activity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if (intent.resolveActivity(getPackageManager()) != null) {</a:t>
            </a:r>
            <a:b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startActivity(intent);</a:t>
            </a:r>
            <a:b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</a:p>
          <a:p>
            <a:pPr marL="457200" lvl="0" indent="0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 dirty="0">
              <a:solidFill>
                <a:srgbClr val="303336"/>
              </a:solidFill>
              <a:highlight>
                <a:srgbClr val="EFF0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835980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Category</a:t>
            </a:r>
          </a:p>
        </p:txBody>
      </p:sp>
      <p:sp>
        <p:nvSpPr>
          <p:cNvPr id="607" name="Shape 607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96</a:t>
            </a:fld>
            <a:endParaRPr lang="en"/>
          </a:p>
        </p:txBody>
      </p:sp>
      <p:sp>
        <p:nvSpPr>
          <p:cNvPr id="608" name="Shape 608"/>
          <p:cNvSpPr txBox="1"/>
          <p:nvPr/>
        </p:nvSpPr>
        <p:spPr>
          <a:xfrm>
            <a:off x="311700" y="1036875"/>
            <a:ext cx="8315400" cy="34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Additional information about the kind of component to handle the intent. </a:t>
            </a: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CATEGORY_OPENABLE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Only allow URIs of files that are openable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Font typeface="Consolas"/>
              <a:buChar char="●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CATEGORY_BROWSABLE</a:t>
            </a:r>
          </a:p>
          <a:p>
            <a:pPr marL="457200" lvl="0" indent="0" rt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Only activities that can start a web browser to display data referenced by the URI</a:t>
            </a: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926228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Sending an implicit intent with type and category </a:t>
            </a:r>
          </a:p>
        </p:txBody>
      </p:sp>
      <p:sp>
        <p:nvSpPr>
          <p:cNvPr id="614" name="Shape 614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97</a:t>
            </a:fld>
            <a:endParaRPr lang="en"/>
          </a:p>
        </p:txBody>
      </p:sp>
      <p:sp>
        <p:nvSpPr>
          <p:cNvPr id="615" name="Shape 615"/>
          <p:cNvSpPr txBox="1"/>
          <p:nvPr/>
        </p:nvSpPr>
        <p:spPr>
          <a:xfrm>
            <a:off x="311700" y="1131825"/>
            <a:ext cx="8832300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Create an intent for an action</a:t>
            </a:r>
          </a:p>
          <a:p>
            <a:pPr marL="457200" lvl="0" indent="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 intent = new Intent(</a:t>
            </a:r>
            <a:r>
              <a:rPr lang="en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Intent.</a:t>
            </a:r>
            <a:r>
              <a:rPr lang="en" sz="1800" b="1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ACTION_CREATE_DOCUMENT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457200" lvl="0" indent="-381000" rtl="0">
              <a:spcBef>
                <a:spcPts val="1000"/>
              </a:spcBef>
              <a:buSzPct val="100000"/>
              <a:buFont typeface="Roboto"/>
              <a:buAutoNum type="arabicPeriod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Set mime type and category for additional information </a:t>
            </a:r>
          </a:p>
          <a:p>
            <a:pPr lvl="0" rtl="0">
              <a:lnSpc>
                <a:spcPct val="140000"/>
              </a:lnSpc>
              <a:spcBef>
                <a:spcPts val="1000"/>
              </a:spcBef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intent</a:t>
            </a:r>
            <a:r>
              <a:rPr lang="en" sz="1800">
                <a:solidFill>
                  <a:srgbClr val="6666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setType</a:t>
            </a:r>
            <a:r>
              <a:rPr lang="en" sz="1800">
                <a:solidFill>
                  <a:srgbClr val="6666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0088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"application/pdf"</a:t>
            </a:r>
            <a:r>
              <a:rPr lang="en" sz="1800">
                <a:solidFill>
                  <a:srgbClr val="6666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); // set MIME type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intent</a:t>
            </a:r>
            <a:r>
              <a:rPr lang="en" sz="1800">
                <a:solidFill>
                  <a:srgbClr val="6666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addCategory</a:t>
            </a:r>
            <a:r>
              <a:rPr lang="en" sz="1800">
                <a:solidFill>
                  <a:srgbClr val="6666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66006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Intent</a:t>
            </a:r>
            <a:r>
              <a:rPr lang="en" sz="1800">
                <a:solidFill>
                  <a:srgbClr val="6666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CATEGORY_OPENABLE); 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" sz="1800" i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continued on next slide...</a:t>
            </a:r>
          </a:p>
          <a:p>
            <a:pPr marL="457200" lvl="0" indent="0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0912500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Sending an implicit intent with type and category </a:t>
            </a:r>
          </a:p>
        </p:txBody>
      </p:sp>
      <p:sp>
        <p:nvSpPr>
          <p:cNvPr id="621" name="Shape 621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98</a:t>
            </a:fld>
            <a:endParaRPr lang="en"/>
          </a:p>
        </p:txBody>
      </p:sp>
      <p:sp>
        <p:nvSpPr>
          <p:cNvPr id="622" name="Shape 622"/>
          <p:cNvSpPr txBox="1"/>
          <p:nvPr/>
        </p:nvSpPr>
        <p:spPr>
          <a:xfrm>
            <a:off x="311700" y="925275"/>
            <a:ext cx="8832300" cy="371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3. Start the activity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if (intent.resolveActivity(getPackageManager()) != null) {</a:t>
            </a:r>
            <a:b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startActivityForResult(myIntent,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ACTIVITY_REQUEST_CREATE_FILE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</a:p>
          <a:p>
            <a:pPr lvl="0" rtl="0">
              <a:spcBef>
                <a:spcPts val="1000"/>
              </a:spcBef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Process returned content URI in </a:t>
            </a: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onActivityResult()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236616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Common actions for implicit intents</a:t>
            </a:r>
          </a:p>
        </p:txBody>
      </p:sp>
      <p:sp>
        <p:nvSpPr>
          <p:cNvPr id="628" name="Shape 628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99</a:t>
            </a:fld>
            <a:endParaRPr lang="en"/>
          </a:p>
        </p:txBody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Common actions for implicit intents include: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ACTION_SET_ALARM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ACTION_IMAGE_CAPTURE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ACTION_CREATE_DOCUMENT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ACTION_SENDTO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1422201430"/>
      </p:ext>
    </p:extLst>
  </p:cSld>
  <p:clrMapOvr>
    <a:masterClrMapping/>
  </p:clrMapOvr>
</p:sld>
</file>

<file path=ppt/theme/theme1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4327</Words>
  <Application>Microsoft Office PowerPoint</Application>
  <PresentationFormat>On-screen Show (16:9)</PresentationFormat>
  <Paragraphs>898</Paragraphs>
  <Slides>121</Slides>
  <Notes>100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121</vt:i4>
      </vt:variant>
    </vt:vector>
  </HeadingPairs>
  <TitlesOfParts>
    <vt:vector size="133" baseType="lpstr">
      <vt:lpstr>Courier New</vt:lpstr>
      <vt:lpstr>Consolas</vt:lpstr>
      <vt:lpstr>MS PGothic</vt:lpstr>
      <vt:lpstr>Lucida Console</vt:lpstr>
      <vt:lpstr>Roboto</vt:lpstr>
      <vt:lpstr>Verdana</vt:lpstr>
      <vt:lpstr>Arial</vt:lpstr>
      <vt:lpstr>SimSun</vt:lpstr>
      <vt:lpstr>Wingdings</vt:lpstr>
      <vt:lpstr>GDT master</vt:lpstr>
      <vt:lpstr>GDT master</vt:lpstr>
      <vt:lpstr>GDT master</vt:lpstr>
      <vt:lpstr>WHAT MAKES AN ANDROID APPLICATION? </vt:lpstr>
      <vt:lpstr>PowerPoint Presentation</vt:lpstr>
      <vt:lpstr>PowerPoint Presentation</vt:lpstr>
      <vt:lpstr>Activities (high-level view)</vt:lpstr>
      <vt:lpstr>What is an Activity?</vt:lpstr>
      <vt:lpstr>What does an Activity do?</vt:lpstr>
      <vt:lpstr>Examples of activities</vt:lpstr>
      <vt:lpstr>Apps and activities</vt:lpstr>
      <vt:lpstr>Layouts and Activities</vt:lpstr>
      <vt:lpstr>Implementing Activities</vt:lpstr>
      <vt:lpstr>Implement new activities</vt:lpstr>
      <vt:lpstr>Define layout in XML</vt:lpstr>
      <vt:lpstr>2. Define Activity Java class</vt:lpstr>
      <vt:lpstr>3. Connect activity with layout</vt:lpstr>
      <vt:lpstr>4. Declare activity in Android manifest</vt:lpstr>
      <vt:lpstr>4. Declare main activity in manifest</vt:lpstr>
      <vt:lpstr>Intents</vt:lpstr>
      <vt:lpstr>What is an intent?</vt:lpstr>
      <vt:lpstr>What can intents do?</vt:lpstr>
      <vt:lpstr>Explicit and implicit intents</vt:lpstr>
      <vt:lpstr>Starting Activities</vt:lpstr>
      <vt:lpstr>Start an Activity with an explicit intent</vt:lpstr>
      <vt:lpstr>Start an Activity with implicit intent</vt:lpstr>
      <vt:lpstr>Implicit Intents - Examples</vt:lpstr>
      <vt:lpstr>How Activities Run</vt:lpstr>
      <vt:lpstr>Activity Lifecycle</vt:lpstr>
      <vt:lpstr>What is the Activity Lifecycle?</vt:lpstr>
      <vt:lpstr>What is the Activity Lifecycle?</vt:lpstr>
      <vt:lpstr>Activity states and app visibility</vt:lpstr>
      <vt:lpstr>Callbacks and when they are called</vt:lpstr>
      <vt:lpstr>Activity states and callbacks graph</vt:lpstr>
      <vt:lpstr>Implementing and overriding callbacks</vt:lpstr>
      <vt:lpstr>onCreate() –&gt; Created</vt:lpstr>
      <vt:lpstr>onCreate(Bundle savedInstanceState)</vt:lpstr>
      <vt:lpstr>onStart() –&gt; Started</vt:lpstr>
      <vt:lpstr>onStart()</vt:lpstr>
      <vt:lpstr>onRestart() –&gt; Started</vt:lpstr>
      <vt:lpstr>onRestart()</vt:lpstr>
      <vt:lpstr>onResume() –&gt; Resumed/Running </vt:lpstr>
      <vt:lpstr>onResume()</vt:lpstr>
      <vt:lpstr>onPause() –&gt; Paused</vt:lpstr>
      <vt:lpstr>onPause()</vt:lpstr>
      <vt:lpstr>onStop() –&gt; Stopped</vt:lpstr>
      <vt:lpstr>onStop()</vt:lpstr>
      <vt:lpstr>onDestroy() –&gt; Destroyed</vt:lpstr>
      <vt:lpstr>onDestroy()</vt:lpstr>
      <vt:lpstr>Activity Instance State</vt:lpstr>
      <vt:lpstr>When does config change?</vt:lpstr>
      <vt:lpstr>What happens on config change?</vt:lpstr>
      <vt:lpstr>Activity instance state</vt:lpstr>
      <vt:lpstr>Activity instance state</vt:lpstr>
      <vt:lpstr>Saving instance state</vt:lpstr>
      <vt:lpstr>onSaveInstanceState(Bundle outState)</vt:lpstr>
      <vt:lpstr>Restoring instance state</vt:lpstr>
      <vt:lpstr>Restoring in onCreate()</vt:lpstr>
      <vt:lpstr>onRestoreInstanceState(Bundle state)</vt:lpstr>
      <vt:lpstr>Instance state and app restart</vt:lpstr>
      <vt:lpstr>Styles and Themes </vt:lpstr>
      <vt:lpstr>Defining Styles </vt:lpstr>
      <vt:lpstr>Apply a theme to an activity or app </vt:lpstr>
      <vt:lpstr>PowerPoint Presentation</vt:lpstr>
      <vt:lpstr>PowerPoint Presentation</vt:lpstr>
      <vt:lpstr>Intents</vt:lpstr>
      <vt:lpstr>What is an intent?</vt:lpstr>
      <vt:lpstr>What can intents do?</vt:lpstr>
      <vt:lpstr>Explicit and implicit intents</vt:lpstr>
      <vt:lpstr>Starting Activities</vt:lpstr>
      <vt:lpstr>Start an Activity with an explicit intent</vt:lpstr>
      <vt:lpstr>Start an Activity with implicit intent</vt:lpstr>
      <vt:lpstr>Implicit Intents - Examples</vt:lpstr>
      <vt:lpstr>How Activities Run</vt:lpstr>
      <vt:lpstr>Sending and Receiving Data</vt:lpstr>
      <vt:lpstr>Two types of sending data with intents</vt:lpstr>
      <vt:lpstr>Sending and retrieving data</vt:lpstr>
      <vt:lpstr>Putting a URI as intent data</vt:lpstr>
      <vt:lpstr>Put information into intent extras</vt:lpstr>
      <vt:lpstr>Sending data to an activity with extras</vt:lpstr>
      <vt:lpstr>Get data from intents</vt:lpstr>
      <vt:lpstr>Returning data to the starting activity</vt:lpstr>
      <vt:lpstr>startActivityForResult()</vt:lpstr>
      <vt:lpstr>startActivityForResult() Example</vt:lpstr>
      <vt:lpstr>Return data and finish second activity</vt:lpstr>
      <vt:lpstr>Implement onActivityResult()</vt:lpstr>
      <vt:lpstr>Implicit Intents</vt:lpstr>
      <vt:lpstr>Implicit intents</vt:lpstr>
      <vt:lpstr>Implicit intents</vt:lpstr>
      <vt:lpstr>How do implicit intents work?</vt:lpstr>
      <vt:lpstr>App Chooser</vt:lpstr>
      <vt:lpstr>Sending Implicit Intents</vt:lpstr>
      <vt:lpstr>Sending an implicit intent</vt:lpstr>
      <vt:lpstr>Avoid exceptions and crashes</vt:lpstr>
      <vt:lpstr>Sending an implicit intent with data URI</vt:lpstr>
      <vt:lpstr>Providing the data as URI</vt:lpstr>
      <vt:lpstr>Implicit Intents - Examples</vt:lpstr>
      <vt:lpstr>Sending an implicit intent with extras</vt:lpstr>
      <vt:lpstr>Category</vt:lpstr>
      <vt:lpstr>Sending an implicit intent with type and category </vt:lpstr>
      <vt:lpstr>Sending an implicit intent with type and category </vt:lpstr>
      <vt:lpstr>Common actions for implicit intents</vt:lpstr>
      <vt:lpstr>Apps that handle common actions</vt:lpstr>
      <vt:lpstr>Receiving Implicit Intents</vt:lpstr>
      <vt:lpstr>Register your app to receive intents</vt:lpstr>
      <vt:lpstr>Intent filter in the Android Manifest</vt:lpstr>
      <vt:lpstr>Intent filters: action and category</vt:lpstr>
      <vt:lpstr>Intent filters: data</vt:lpstr>
      <vt:lpstr>An activity can have multiple filters</vt:lpstr>
      <vt:lpstr>A filter can have multiple actions &amp; data</vt:lpstr>
      <vt:lpstr>Fragments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Android: Fragment Lifecycle</vt:lpstr>
      <vt:lpstr>Android: Fragment Creation</vt:lpstr>
      <vt:lpstr>PowerPoint Presentation</vt:lpstr>
      <vt:lpstr>PowerPoint Presentation</vt:lpstr>
      <vt:lpstr>Android: Managing Fragments</vt:lpstr>
      <vt:lpstr>PowerPoint Presentation</vt:lpstr>
      <vt:lpstr>Android: Fragment Transactions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AN ANDROID APPLICATION?</dc:title>
  <dc:creator>Sies 4</dc:creator>
  <cp:lastModifiedBy>Sies 4</cp:lastModifiedBy>
  <cp:revision>27</cp:revision>
  <dcterms:modified xsi:type="dcterms:W3CDTF">2017-08-08T09:58:55Z</dcterms:modified>
</cp:coreProperties>
</file>